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00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8" r:id="rId14"/>
    <p:sldId id="270" r:id="rId15"/>
    <p:sldId id="271" r:id="rId16"/>
    <p:sldId id="267" r:id="rId17"/>
    <p:sldId id="273" r:id="rId1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87" autoAdjust="0"/>
    <p:restoredTop sz="94830" autoAdjust="0"/>
  </p:normalViewPr>
  <p:slideViewPr>
    <p:cSldViewPr snapToGrid="0">
      <p:cViewPr varScale="1">
        <p:scale>
          <a:sx n="121" d="100"/>
          <a:sy n="121" d="100"/>
        </p:scale>
        <p:origin x="2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42111E-4D91-4F93-990F-516C5F90BBCC}" type="datetimeFigureOut">
              <a:rPr lang="pl-PL" smtClean="0"/>
              <a:t>10.06.2020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62509-CE8A-4876-BD65-ED77C6DDAF1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3693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62509-CE8A-4876-BD65-ED77C6DDAF12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8672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C9E7C5-15D3-41A5-BFF5-01D95398A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C899FCC-7145-4BCA-83A9-857D03A793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C8EB11F-EB68-42AB-88BB-128A31B22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CC1D7-4D52-4FB7-8EE3-E8263255AF9F}" type="datetimeFigureOut">
              <a:rPr lang="pl-PL" smtClean="0"/>
              <a:t>10.06.2020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BF47EB3-011D-43E4-B0A5-2C926CA82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198E689-1104-432C-8474-8D90B6CB3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4609-3E38-481A-8F31-C1EFA93398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921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A82ED2-06D8-42C1-9249-33CC63706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F00A3CC-CCDB-4E9A-99EF-68076F088C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19D6EBC-B7D2-4422-BC66-A6DE48CC1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CC1D7-4D52-4FB7-8EE3-E8263255AF9F}" type="datetimeFigureOut">
              <a:rPr lang="pl-PL" smtClean="0"/>
              <a:t>10.06.2020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557D4DE-4762-4389-9322-B4D03AB08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76EBC33-B92D-4E73-9C68-DE97B2AD4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4609-3E38-481A-8F31-C1EFA93398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303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83952E41-925F-4D59-BF8A-F3E2CEB745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0F83403-5CEB-4D65-B0C9-54F9511CED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5422AE5-13CC-4469-BC2E-BBEAE62F7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CC1D7-4D52-4FB7-8EE3-E8263255AF9F}" type="datetimeFigureOut">
              <a:rPr lang="pl-PL" smtClean="0"/>
              <a:t>10.06.2020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17F55B9-2481-4F09-B4E9-9F102CE7B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006C954-1316-4A97-BD97-DFFABE95E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4609-3E38-481A-8F31-C1EFA93398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418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7780E2-00C1-4340-84E1-9F5F90FDA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5074223-4E55-4E68-B8D9-7BCB53C9C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AF49D25-9690-46DD-A544-3587B574A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CC1D7-4D52-4FB7-8EE3-E8263255AF9F}" type="datetimeFigureOut">
              <a:rPr lang="pl-PL" smtClean="0"/>
              <a:t>10.06.2020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3F64951-D4A5-46D8-8858-EB13C61E1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45903FF-EBAD-4AB8-8AD8-78C7ABB92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4609-3E38-481A-8F31-C1EFA93398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246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B3A5B7-10D5-416F-9DAA-DF110D3E9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FF8B107-2673-4551-AFA5-A347CF5813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2708C2D-8E1C-4D86-A5BE-FA7A00E20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CC1D7-4D52-4FB7-8EE3-E8263255AF9F}" type="datetimeFigureOut">
              <a:rPr lang="pl-PL" smtClean="0"/>
              <a:t>10.06.2020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55F2EE6-7507-408A-A833-4703C2A51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56C3284-D76D-46D9-A39C-E117562D2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4609-3E38-481A-8F31-C1EFA93398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520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1EDC4B-2FAD-421F-8782-BFD8CA8F3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4CAEE87-3FA0-41CB-B7D9-0C5C90663B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32C9AE0-FB04-493A-8AF0-A1EC2F80E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2D5AD53-CA5F-4FD5-B676-912F36D6A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CC1D7-4D52-4FB7-8EE3-E8263255AF9F}" type="datetimeFigureOut">
              <a:rPr lang="pl-PL" smtClean="0"/>
              <a:t>10.06.2020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AD9B09F-7F86-4085-AB4D-EC123EE3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060BEB0-F7CE-4472-BDC3-16463CF4F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4609-3E38-481A-8F31-C1EFA93398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495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A9EFBB-533C-4990-B6BC-CC244C23E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5C75069-3DF5-4815-AACF-CBE441FA5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2DA883A-FAD2-46F8-9088-8E7A8C528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CE9B9D7-7113-4F0B-A009-2FCD87D1B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7BBC9AA-6B66-4CD0-8EC6-B2DA8136E5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D5FD1286-9861-4D3C-9D70-AB568CA5E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CC1D7-4D52-4FB7-8EE3-E8263255AF9F}" type="datetimeFigureOut">
              <a:rPr lang="pl-PL" smtClean="0"/>
              <a:t>10.06.2020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13283D1-0E4E-4117-AC15-7F8628068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D337C35-4549-4582-8B41-4ECFBC3D1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4609-3E38-481A-8F31-C1EFA93398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569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D5E594-B7EC-4AAC-90D9-4822AF62F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B0CCF202-FA20-4EA2-BACC-20C810228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CC1D7-4D52-4FB7-8EE3-E8263255AF9F}" type="datetimeFigureOut">
              <a:rPr lang="pl-PL" smtClean="0"/>
              <a:t>10.06.2020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3BA0C66-F86B-434D-AA1A-6BE202BE9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6F2D379-A2E0-4F97-BED3-B7ADAB8AD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4609-3E38-481A-8F31-C1EFA93398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690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D1C0F623-8217-4BE1-BA7E-457EBF481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CC1D7-4D52-4FB7-8EE3-E8263255AF9F}" type="datetimeFigureOut">
              <a:rPr lang="pl-PL" smtClean="0"/>
              <a:t>10.06.2020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26446FF-0252-4969-A119-BC5FED7D7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B499FE8-6F43-41AB-9E7E-F6494293C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4609-3E38-481A-8F31-C1EFA93398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900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B0C9B8-F72B-4BF6-A35D-03802A9E8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0EA6468-1216-48B3-9E59-278FA3163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4D62A79-5FF2-4366-ADD4-590A4E074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D3EBFCB-7D7C-4DD3-97FF-ECAAD2F29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CC1D7-4D52-4FB7-8EE3-E8263255AF9F}" type="datetimeFigureOut">
              <a:rPr lang="pl-PL" smtClean="0"/>
              <a:t>10.06.2020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42F4427-9336-4406-9A1B-F6635777F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02B71CA-B47C-42B3-904C-24497DEBF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4609-3E38-481A-8F31-C1EFA93398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814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4D01A5-55F4-42FC-8C41-ABCF39868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ED70A46D-E56D-45ED-89C3-97888DAEFF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F6F1488-D39C-4B15-8928-8D598F1CF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C20987C-4FAB-457D-9B7E-B2839586F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CC1D7-4D52-4FB7-8EE3-E8263255AF9F}" type="datetimeFigureOut">
              <a:rPr lang="pl-PL" smtClean="0"/>
              <a:t>10.06.2020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AC995A9-E387-42D5-A61F-F3AE305DA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537A3B0-F7FA-4A47-BAC7-D90D8B90A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4609-3E38-481A-8F31-C1EFA93398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385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989A0D2-4C5D-492B-B4F3-E47CE1ABF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AE79878-5BA3-47C0-9209-E6B4281C38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B555BDC-811F-4480-9380-AD3EA90102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CC1D7-4D52-4FB7-8EE3-E8263255AF9F}" type="datetimeFigureOut">
              <a:rPr lang="pl-PL" smtClean="0"/>
              <a:t>10.06.2020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C64A292-5BBF-4ACD-A9E2-2C39B918EB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66DD37E-105F-4538-A547-FBD2BD0CA5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34609-3E38-481A-8F31-C1EFA93398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2769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youtu.be/2gJQjCa-lLk" TargetMode="Externa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oże Ciało na ulicach i z hasztagiem #Procesja">
            <a:extLst>
              <a:ext uri="{FF2B5EF4-FFF2-40B4-BE49-F238E27FC236}">
                <a16:creationId xmlns:a16="http://schemas.microsoft.com/office/drawing/2014/main" id="{817A9672-7973-4DE9-9842-418D13B2DF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62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13282A95-39E6-45B2-8EED-DCA0744481FE}"/>
              </a:ext>
            </a:extLst>
          </p:cNvPr>
          <p:cNvSpPr/>
          <p:nvPr/>
        </p:nvSpPr>
        <p:spPr>
          <a:xfrm>
            <a:off x="5098093" y="3782859"/>
            <a:ext cx="8950960" cy="2712677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B405BF9-C09C-4E77-A3DE-7BECA3303D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7757" y="2688555"/>
            <a:ext cx="6532880" cy="2387600"/>
          </a:xfrm>
        </p:spPr>
        <p:txBody>
          <a:bodyPr/>
          <a:lstStyle/>
          <a:p>
            <a:r>
              <a:rPr lang="pl-PL" b="1" dirty="0">
                <a:latin typeface="Century Schoolbook" panose="02040604050505020304" pitchFamily="18" charset="0"/>
              </a:rPr>
              <a:t>BOŻE CIAŁO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98D4C37-B183-4F8E-8FFC-C637EBEE13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2160" y="5190314"/>
            <a:ext cx="6532880" cy="1655762"/>
          </a:xfrm>
        </p:spPr>
        <p:txBody>
          <a:bodyPr>
            <a:normAutofit/>
          </a:bodyPr>
          <a:lstStyle/>
          <a:p>
            <a:r>
              <a:rPr lang="pl-PL" sz="2800" b="1" dirty="0">
                <a:latin typeface="Century Schoolbook" panose="02040604050505020304" pitchFamily="18" charset="0"/>
              </a:rPr>
              <a:t>HISTORIA</a:t>
            </a:r>
          </a:p>
        </p:txBody>
      </p:sp>
      <p:pic>
        <p:nvPicPr>
          <p:cNvPr id="4" name="Pange Lingua Gloriosi - Traditional Contemplative Medieval Hynm">
            <a:hlinkClick r:id="" action="ppaction://media"/>
            <a:extLst>
              <a:ext uri="{FF2B5EF4-FFF2-40B4-BE49-F238E27FC236}">
                <a16:creationId xmlns:a16="http://schemas.microsoft.com/office/drawing/2014/main" id="{E566E7F4-E8B8-4FEA-9E90-2138EF901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64237" y="1592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split orient="vert"/>
      </p:transition>
    </mc:Choice>
    <mc:Fallback xmlns="">
      <p:transition spd="slow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F2D2CAA-E74F-4102-8F4F-F16E69B87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2548" y="742632"/>
            <a:ext cx="6172200" cy="53727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dirty="0">
                <a:latin typeface="Century Schoolbook" panose="02040604050505020304" pitchFamily="18" charset="0"/>
              </a:rPr>
              <a:t>Ułożenie liturgii i tekstów odczytywanych w czasie święta, papież zlecić miał samemu </a:t>
            </a:r>
            <a:r>
              <a:rPr lang="pl-PL" sz="3600" b="1" dirty="0">
                <a:latin typeface="Century Schoolbook" panose="02040604050505020304" pitchFamily="18" charset="0"/>
              </a:rPr>
              <a:t>św. Tomaszowi z Akwinu</a:t>
            </a:r>
            <a:r>
              <a:rPr lang="pl-PL" sz="3600" dirty="0">
                <a:latin typeface="Century Schoolbook" panose="02040604050505020304" pitchFamily="18" charset="0"/>
              </a:rPr>
              <a:t>, który na tę okazję stworzył jeden z najpiękniejszych hymnów kościelnych pt. </a:t>
            </a:r>
            <a:br>
              <a:rPr lang="pl-PL" sz="3600" dirty="0">
                <a:latin typeface="Century Schoolbook" panose="02040604050505020304" pitchFamily="18" charset="0"/>
              </a:rPr>
            </a:br>
            <a:r>
              <a:rPr lang="pl-PL" sz="3600" b="1" dirty="0">
                <a:latin typeface="Century Schoolbook" panose="02040604050505020304" pitchFamily="18" charset="0"/>
              </a:rPr>
              <a:t>„</a:t>
            </a:r>
            <a:r>
              <a:rPr lang="pl-PL" sz="3600" b="1" dirty="0" err="1">
                <a:latin typeface="Century Schoolbook" panose="02040604050505020304" pitchFamily="18" charset="0"/>
              </a:rPr>
              <a:t>Pange</a:t>
            </a:r>
            <a:r>
              <a:rPr lang="pl-PL" sz="3600" b="1" dirty="0">
                <a:latin typeface="Century Schoolbook" panose="02040604050505020304" pitchFamily="18" charset="0"/>
              </a:rPr>
              <a:t> lingua”</a:t>
            </a:r>
            <a:r>
              <a:rPr lang="pl-PL" sz="3600" dirty="0">
                <a:latin typeface="Century Schoolbook" panose="02040604050505020304" pitchFamily="18" charset="0"/>
              </a:rPr>
              <a:t> </a:t>
            </a:r>
            <a:br>
              <a:rPr lang="pl-PL" sz="3600" dirty="0">
                <a:latin typeface="Century Schoolbook" panose="02040604050505020304" pitchFamily="18" charset="0"/>
              </a:rPr>
            </a:br>
            <a:r>
              <a:rPr lang="pl-PL" sz="3600" dirty="0">
                <a:latin typeface="Century Schoolbook" panose="02040604050505020304" pitchFamily="18" charset="0"/>
              </a:rPr>
              <a:t>(Sław języku...). 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6" name="Obraz 5">
            <a:hlinkClick r:id="rId2"/>
            <a:extLst>
              <a:ext uri="{FF2B5EF4-FFF2-40B4-BE49-F238E27FC236}">
                <a16:creationId xmlns:a16="http://schemas.microsoft.com/office/drawing/2014/main" id="{CC7C473D-9C3F-43EA-94F3-61C759B7C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92" y="1869757"/>
            <a:ext cx="393541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4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8AE6B8E-35CC-49E6-BBED-C95F1624A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5028" y="951547"/>
            <a:ext cx="6480492" cy="528669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dirty="0">
                <a:latin typeface="Century Schoolbook" panose="02040604050505020304" pitchFamily="18" charset="0"/>
              </a:rPr>
              <a:t>Boże Ciało przyjęło się wkrótce głównie na terenie Francji, Niemiec i Włoch. </a:t>
            </a:r>
            <a:br>
              <a:rPr lang="pl-PL" dirty="0">
                <a:latin typeface="Century Schoolbook" panose="02040604050505020304" pitchFamily="18" charset="0"/>
              </a:rPr>
            </a:br>
            <a:r>
              <a:rPr lang="pl-PL" dirty="0">
                <a:latin typeface="Century Schoolbook" panose="02040604050505020304" pitchFamily="18" charset="0"/>
              </a:rPr>
              <a:t>Tam też kształtowały się pierwsze tradycje związane </a:t>
            </a:r>
            <a:br>
              <a:rPr lang="pl-PL" dirty="0">
                <a:latin typeface="Century Schoolbook" panose="02040604050505020304" pitchFamily="18" charset="0"/>
              </a:rPr>
            </a:br>
            <a:r>
              <a:rPr lang="pl-PL" dirty="0">
                <a:latin typeface="Century Schoolbook" panose="02040604050505020304" pitchFamily="18" charset="0"/>
              </a:rPr>
              <a:t>z obchodzeniem tego dnia. </a:t>
            </a:r>
          </a:p>
          <a:p>
            <a:pPr marL="0" indent="0">
              <a:buNone/>
            </a:pPr>
            <a:br>
              <a:rPr lang="pl-PL" dirty="0">
                <a:latin typeface="Century Schoolbook" panose="02040604050505020304" pitchFamily="18" charset="0"/>
              </a:rPr>
            </a:br>
            <a:r>
              <a:rPr lang="pl-PL" dirty="0">
                <a:latin typeface="Century Schoolbook" panose="02040604050505020304" pitchFamily="18" charset="0"/>
              </a:rPr>
              <a:t>W środowiskach niemieckich powstał m.in. zwyczaj procesji do czterech ołtarzy i odczytywania przy nich ewangelii nawiązujących do tematyki święta.</a:t>
            </a:r>
          </a:p>
          <a:p>
            <a:endParaRPr lang="pl-PL" dirty="0"/>
          </a:p>
        </p:txBody>
      </p:sp>
      <p:pic>
        <p:nvPicPr>
          <p:cNvPr id="7170" name="Picture 2" descr="W czwartek procesje na ulicach Szczecina. Będą utrudnienia w ruchu">
            <a:extLst>
              <a:ext uri="{FF2B5EF4-FFF2-40B4-BE49-F238E27FC236}">
                <a16:creationId xmlns:a16="http://schemas.microsoft.com/office/drawing/2014/main" id="{A8F6F135-58F3-4361-92AD-A7A796289C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57" r="23333"/>
          <a:stretch/>
        </p:blipFill>
        <p:spPr bwMode="auto">
          <a:xfrm>
            <a:off x="0" y="0"/>
            <a:ext cx="4033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91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: zaokrąglone rogi 8">
            <a:extLst>
              <a:ext uri="{FF2B5EF4-FFF2-40B4-BE49-F238E27FC236}">
                <a16:creationId xmlns:a16="http://schemas.microsoft.com/office/drawing/2014/main" id="{D03BECD0-5A83-455F-BA2F-5E479B7941D1}"/>
              </a:ext>
            </a:extLst>
          </p:cNvPr>
          <p:cNvSpPr/>
          <p:nvPr/>
        </p:nvSpPr>
        <p:spPr>
          <a:xfrm>
            <a:off x="288099" y="2192055"/>
            <a:ext cx="11398685" cy="3631577"/>
          </a:xfrm>
          <a:prstGeom prst="roundRect">
            <a:avLst/>
          </a:prstGeom>
          <a:solidFill>
            <a:schemeClr val="bg1">
              <a:alpha val="47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EBE0613-1F9F-485C-9FA8-E0B4F15E9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-142239"/>
            <a:ext cx="10715308" cy="1946414"/>
          </a:xfrm>
        </p:spPr>
        <p:txBody>
          <a:bodyPr>
            <a:normAutofit/>
          </a:bodyPr>
          <a:lstStyle/>
          <a:p>
            <a:pPr algn="ctr"/>
            <a:r>
              <a:rPr lang="pl-PL" sz="2000" dirty="0">
                <a:latin typeface="Century Schoolbook" panose="02040604050505020304" pitchFamily="18" charset="0"/>
              </a:rPr>
              <a:t>Procesje nie były elementem święta od samego jego początku. Najstarszą wzmianką na temat ich istnienia była informacja o przeprowadzanych w latach 1265–1275 uroczystych procesjach w </a:t>
            </a:r>
            <a:r>
              <a:rPr lang="pl-PL" sz="2000" b="1" dirty="0">
                <a:latin typeface="Century Schoolbook" panose="02040604050505020304" pitchFamily="18" charset="0"/>
              </a:rPr>
              <a:t>Kolonii</a:t>
            </a:r>
            <a:r>
              <a:rPr lang="pl-PL" sz="2000" dirty="0">
                <a:latin typeface="Century Schoolbook" panose="02040604050505020304" pitchFamily="18" charset="0"/>
              </a:rPr>
              <a:t>, podczas których niesiony był krzyż i Najświętszy Sakrament. </a:t>
            </a:r>
            <a:br>
              <a:rPr lang="pl-PL" sz="2000" dirty="0">
                <a:latin typeface="Century Schoolbook" panose="02040604050505020304" pitchFamily="18" charset="0"/>
              </a:rPr>
            </a:br>
            <a:r>
              <a:rPr lang="pl-PL" sz="2000" dirty="0">
                <a:latin typeface="Century Schoolbook" panose="02040604050505020304" pitchFamily="18" charset="0"/>
              </a:rPr>
              <a:t>Do dziś procesja w Uroczystość Bożego Ciała w Kolonii uważana jest za najpiękniejszą.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E6483731-6BF4-486A-AFFC-58BA50B6ED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39" y="3863257"/>
            <a:ext cx="4762500" cy="2671762"/>
          </a:xfrm>
        </p:spPr>
      </p:pic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943E7CA1-CBF0-4340-A01E-7A3D26478C4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561" y="4113717"/>
            <a:ext cx="4854786" cy="2421302"/>
          </a:xfr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023D2A58-AF3F-464D-A1C4-2E78D689D7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9" r="1522"/>
          <a:stretch/>
        </p:blipFill>
        <p:spPr>
          <a:xfrm>
            <a:off x="1255904" y="1553714"/>
            <a:ext cx="4601306" cy="2421303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D14E0CB9-BA23-4666-968E-EA05336DBC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792" y="1553714"/>
            <a:ext cx="4671874" cy="257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6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8CCA537-A095-47C9-A9B1-C74D14B7A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09920" y="928210"/>
            <a:ext cx="5181600" cy="52998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>
                <a:latin typeface="Century Schoolbook" panose="02040604050505020304" pitchFamily="18" charset="0"/>
              </a:rPr>
              <a:t>W Polsce, Boże Ciało obchodzone było </a:t>
            </a:r>
            <a:r>
              <a:rPr lang="pl-PL" sz="3200" b="1" dirty="0">
                <a:latin typeface="Century Schoolbook" panose="02040604050505020304" pitchFamily="18" charset="0"/>
              </a:rPr>
              <a:t>od</a:t>
            </a:r>
            <a:r>
              <a:rPr lang="pl-PL" b="1" dirty="0">
                <a:latin typeface="Century Schoolbook" panose="02040604050505020304" pitchFamily="18" charset="0"/>
              </a:rPr>
              <a:t> 1320 roku</a:t>
            </a:r>
            <a:r>
              <a:rPr lang="pl-PL" dirty="0">
                <a:latin typeface="Century Schoolbook" panose="02040604050505020304" pitchFamily="18" charset="0"/>
              </a:rPr>
              <a:t>, kiedy </a:t>
            </a:r>
            <a:r>
              <a:rPr lang="pl-PL" b="1" dirty="0">
                <a:latin typeface="Century Schoolbook" panose="02040604050505020304" pitchFamily="18" charset="0"/>
              </a:rPr>
              <a:t>biskup krakowski </a:t>
            </a:r>
            <a:r>
              <a:rPr lang="pl-PL" b="1" dirty="0" err="1">
                <a:latin typeface="Century Schoolbook" panose="02040604050505020304" pitchFamily="18" charset="0"/>
              </a:rPr>
              <a:t>Nankier</a:t>
            </a:r>
            <a:r>
              <a:rPr lang="pl-PL" dirty="0">
                <a:latin typeface="Century Schoolbook" panose="02040604050505020304" pitchFamily="18" charset="0"/>
              </a:rPr>
              <a:t> ustanowił je dla diecezji krakowskiej. </a:t>
            </a:r>
          </a:p>
          <a:p>
            <a:pPr marL="0" indent="0">
              <a:buNone/>
            </a:pPr>
            <a:r>
              <a:rPr lang="pl-PL" dirty="0">
                <a:latin typeface="Century Schoolbook" panose="02040604050505020304" pitchFamily="18" charset="0"/>
              </a:rPr>
              <a:t>Jednakże za święto obowiązujące we wszystkich diecezjach polskich uznał je dopiero </a:t>
            </a:r>
            <a:r>
              <a:rPr lang="pl-PL" b="1" dirty="0">
                <a:latin typeface="Century Schoolbook" panose="02040604050505020304" pitchFamily="18" charset="0"/>
              </a:rPr>
              <a:t>synod gnieźnieński z 1420 roku.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5056272B-AAFD-4789-A8A9-D6F2A4F4998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7519" y="263525"/>
            <a:ext cx="4690533" cy="306387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ED4EAAC-E49A-4B47-9867-629206C52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20" y="3444875"/>
            <a:ext cx="4690533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E116B3-FA92-43C8-BF36-B57F1911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760" y="1198721"/>
            <a:ext cx="2936240" cy="4460558"/>
          </a:xfrm>
        </p:spPr>
        <p:txBody>
          <a:bodyPr>
            <a:normAutofit/>
          </a:bodyPr>
          <a:lstStyle/>
          <a:p>
            <a:r>
              <a:rPr lang="pl-PL" sz="3200" b="1" dirty="0">
                <a:latin typeface="Century Schoolbook" panose="02040604050505020304" pitchFamily="18" charset="0"/>
              </a:rPr>
              <a:t>Tradycyjna procesja wodna na jeziorze </a:t>
            </a:r>
            <a:r>
              <a:rPr lang="pl-PL" sz="3200" b="1" dirty="0" err="1">
                <a:latin typeface="Century Schoolbook" panose="02040604050505020304" pitchFamily="18" charset="0"/>
              </a:rPr>
              <a:t>Staffelsee</a:t>
            </a:r>
            <a:r>
              <a:rPr lang="pl-PL" sz="3200" b="1" dirty="0">
                <a:latin typeface="Century Schoolbook" panose="02040604050505020304" pitchFamily="18" charset="0"/>
              </a:rPr>
              <a:t> niedaleko miasta </a:t>
            </a:r>
            <a:r>
              <a:rPr lang="pl-PL" sz="3200" b="1" dirty="0" err="1">
                <a:latin typeface="Century Schoolbook" panose="02040604050505020304" pitchFamily="18" charset="0"/>
              </a:rPr>
              <a:t>Seehausen</a:t>
            </a:r>
            <a:r>
              <a:rPr lang="pl-PL" sz="3200" b="1" dirty="0">
                <a:latin typeface="Century Schoolbook" panose="02040604050505020304" pitchFamily="18" charset="0"/>
              </a:rPr>
              <a:t> 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0B61FC95-FB4B-4A09-9920-22D7AF5849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79" y="156639"/>
            <a:ext cx="4831081" cy="3546375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E8CAABED-5D3F-4365-9E3F-F803AC3DDD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79" y="3855720"/>
            <a:ext cx="4838893" cy="2758440"/>
          </a:xfrm>
        </p:spPr>
      </p:pic>
    </p:spTree>
    <p:extLst>
      <p:ext uri="{BB962C8B-B14F-4D97-AF65-F5344CB8AC3E}">
        <p14:creationId xmlns:p14="http://schemas.microsoft.com/office/powerpoint/2010/main" val="266464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43F5AD-9CDA-45BA-AFC3-EA7605D66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0629" y="725435"/>
            <a:ext cx="6241163" cy="1325563"/>
          </a:xfrm>
        </p:spPr>
        <p:txBody>
          <a:bodyPr>
            <a:noAutofit/>
          </a:bodyPr>
          <a:lstStyle/>
          <a:p>
            <a:r>
              <a:rPr lang="pl-PL" sz="3600" b="1" dirty="0">
                <a:latin typeface="Century Schoolbook" panose="02040604050505020304" pitchFamily="18" charset="0"/>
              </a:rPr>
              <a:t>Procesja </a:t>
            </a:r>
            <a:br>
              <a:rPr lang="pl-PL" sz="3600" b="1" dirty="0">
                <a:latin typeface="Century Schoolbook" panose="02040604050505020304" pitchFamily="18" charset="0"/>
              </a:rPr>
            </a:br>
            <a:r>
              <a:rPr lang="pl-PL" sz="3600" b="1" dirty="0">
                <a:latin typeface="Century Schoolbook" panose="02040604050505020304" pitchFamily="18" charset="0"/>
              </a:rPr>
              <a:t>z kwiatowym </a:t>
            </a:r>
            <a:br>
              <a:rPr lang="pl-PL" sz="3600" b="1" dirty="0">
                <a:latin typeface="Century Schoolbook" panose="02040604050505020304" pitchFamily="18" charset="0"/>
              </a:rPr>
            </a:br>
            <a:r>
              <a:rPr lang="pl-PL" sz="3600" b="1" dirty="0">
                <a:latin typeface="Century Schoolbook" panose="02040604050505020304" pitchFamily="18" charset="0"/>
              </a:rPr>
              <a:t>dywanem w </a:t>
            </a:r>
            <a:r>
              <a:rPr lang="pl-PL" sz="3600" b="1" dirty="0" err="1">
                <a:latin typeface="Century Schoolbook" panose="02040604050505020304" pitchFamily="18" charset="0"/>
              </a:rPr>
              <a:t>Huefingen</a:t>
            </a:r>
            <a:endParaRPr lang="pl-PL" sz="3600" b="1" dirty="0">
              <a:latin typeface="Century Schoolbook" panose="02040604050505020304" pitchFamily="18" charset="0"/>
            </a:endParaRP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34F84D2F-2A82-41F3-ABE9-981A7E8C56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1033" y="9617"/>
            <a:ext cx="4697989" cy="6848383"/>
          </a:xfrm>
          <a:prstGeom prst="rect">
            <a:avLst/>
          </a:prstGeom>
        </p:spPr>
      </p:pic>
      <p:pic>
        <p:nvPicPr>
          <p:cNvPr id="10242" name="Picture 2" descr="Na procesję kajakiem? Boże Ciało w Niemczech - Świat - Podróże ...">
            <a:extLst>
              <a:ext uri="{FF2B5EF4-FFF2-40B4-BE49-F238E27FC236}">
                <a16:creationId xmlns:a16="http://schemas.microsoft.com/office/drawing/2014/main" id="{C4592DF3-E973-4CB3-B764-635483334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629" y="2404714"/>
            <a:ext cx="5910267" cy="41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31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0074F2-D899-431D-8123-82DC8EDDD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508" y="-421640"/>
            <a:ext cx="7034212" cy="1600200"/>
          </a:xfrm>
        </p:spPr>
        <p:txBody>
          <a:bodyPr>
            <a:normAutofit/>
          </a:bodyPr>
          <a:lstStyle/>
          <a:p>
            <a:r>
              <a:rPr lang="pl-PL" sz="3600" b="1" dirty="0">
                <a:latin typeface="Century Schoolbook" panose="02040604050505020304" pitchFamily="18" charset="0"/>
              </a:rPr>
              <a:t>Procesje w Szwajcarii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A3335A7C-7AC1-4EA4-B068-698B1B3093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880" y="1761068"/>
            <a:ext cx="6020342" cy="4182532"/>
          </a:xfr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F4E7345-0EE9-415E-ADB7-30625AD03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2" y="1761068"/>
            <a:ext cx="5693639" cy="4182532"/>
          </a:xfrm>
          <a:prstGeom prst="rect">
            <a:avLst/>
          </a:prstGeom>
        </p:spPr>
      </p:pic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DB583018-220B-4EDB-9D4E-2D28029ABAEE}"/>
              </a:ext>
            </a:extLst>
          </p:cNvPr>
          <p:cNvCxnSpPr>
            <a:cxnSpLocks/>
          </p:cNvCxnSpPr>
          <p:nvPr/>
        </p:nvCxnSpPr>
        <p:spPr>
          <a:xfrm>
            <a:off x="2865120" y="1271393"/>
            <a:ext cx="686816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353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BC2E20-7021-45D8-9DEF-162783C82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05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latin typeface="Century Schoolbook" panose="02040604050505020304" pitchFamily="18" charset="0"/>
              </a:rPr>
              <a:t>W Polsce za najpiękniejszą </a:t>
            </a:r>
            <a:br>
              <a:rPr lang="pl-PL" sz="3200" b="1" dirty="0">
                <a:latin typeface="Century Schoolbook" panose="02040604050505020304" pitchFamily="18" charset="0"/>
              </a:rPr>
            </a:br>
            <a:r>
              <a:rPr lang="pl-PL" sz="3200" b="1" dirty="0">
                <a:latin typeface="Century Schoolbook" panose="02040604050505020304" pitchFamily="18" charset="0"/>
              </a:rPr>
              <a:t>uważana jest procesja w Łowiczu 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C389D60F-E05F-4013-928F-BCE4965FDE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34" y="1791070"/>
            <a:ext cx="7219714" cy="4061089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AAD75F5E-B4E8-4FAC-8AAD-8203685859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140" y="1791070"/>
            <a:ext cx="4364767" cy="4061089"/>
          </a:xfrm>
        </p:spPr>
      </p:pic>
    </p:spTree>
    <p:extLst>
      <p:ext uri="{BB962C8B-B14F-4D97-AF65-F5344CB8AC3E}">
        <p14:creationId xmlns:p14="http://schemas.microsoft.com/office/powerpoint/2010/main" val="325741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siądz skazany za uderzenie dziecka, które chciało podnieść hostię ...">
            <a:extLst>
              <a:ext uri="{FF2B5EF4-FFF2-40B4-BE49-F238E27FC236}">
                <a16:creationId xmlns:a16="http://schemas.microsoft.com/office/drawing/2014/main" id="{BB75FDD8-5027-4DB2-85DA-F8592BF1FC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59" b="97973" l="18909" r="87056">
                        <a14:foregroundMark x1="44543" y1="11712" x2="45051" y2="19144"/>
                        <a14:foregroundMark x1="45051" y1="19144" x2="44036" y2="30856"/>
                        <a14:foregroundMark x1="25761" y1="82658" x2="22335" y2="93018"/>
                        <a14:foregroundMark x1="35025" y1="81081" x2="37437" y2="97523"/>
                        <a14:foregroundMark x1="18909" y1="96171" x2="19036" y2="97973"/>
                        <a14:foregroundMark x1="68528" y1="74550" x2="77284" y2="91667"/>
                        <a14:foregroundMark x1="44162" y1="8559" x2="47589" y2="12387"/>
                        <a14:foregroundMark x1="82741" y1="87613" x2="85152" y2="95721"/>
                        <a14:foregroundMark x1="85152" y1="95721" x2="87056" y2="96622"/>
                        <a14:backgroundMark x1="43528" y1="57432" x2="43401" y2="88288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4" r="30539"/>
          <a:stretch/>
        </p:blipFill>
        <p:spPr bwMode="auto">
          <a:xfrm>
            <a:off x="5749158" y="153827"/>
            <a:ext cx="6390291" cy="67041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F93B474-2B12-4F8D-8CFB-873134A12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580" y="36956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b="1" dirty="0">
                <a:latin typeface="Candara Light" panose="020E0502030303020204" pitchFamily="34" charset="0"/>
              </a:rPr>
              <a:t>„</a:t>
            </a:r>
            <a:r>
              <a:rPr lang="pl-PL" sz="4800" b="1" dirty="0">
                <a:latin typeface="Candara Light" panose="020E0502030303020204" pitchFamily="34" charset="0"/>
              </a:rPr>
              <a:t>Bierzcie, </a:t>
            </a:r>
            <a:br>
              <a:rPr lang="pl-PL" sz="4800" b="1" dirty="0">
                <a:latin typeface="Candara Light" panose="020E0502030303020204" pitchFamily="34" charset="0"/>
              </a:rPr>
            </a:br>
            <a:r>
              <a:rPr lang="pl-PL" sz="4800" b="1" dirty="0">
                <a:latin typeface="Candara Light" panose="020E0502030303020204" pitchFamily="34" charset="0"/>
              </a:rPr>
              <a:t>to jest ciało moje”.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1E02E20-E234-48CD-B6BE-0D50A2DDF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58" y="2164402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3600" dirty="0">
                <a:latin typeface="Century Schoolbook" panose="02040604050505020304" pitchFamily="18" charset="0"/>
              </a:rPr>
              <a:t>Ewangeliści nie używają </a:t>
            </a:r>
            <a:br>
              <a:rPr lang="pl-PL" sz="3600" dirty="0">
                <a:latin typeface="Century Schoolbook" panose="02040604050505020304" pitchFamily="18" charset="0"/>
              </a:rPr>
            </a:br>
            <a:r>
              <a:rPr lang="pl-PL" sz="3600" dirty="0">
                <a:latin typeface="Century Schoolbook" panose="02040604050505020304" pitchFamily="18" charset="0"/>
              </a:rPr>
              <a:t>greckiego słowa soma, </a:t>
            </a:r>
            <a:br>
              <a:rPr lang="pl-PL" sz="3600" dirty="0">
                <a:latin typeface="Century Schoolbook" panose="02040604050505020304" pitchFamily="18" charset="0"/>
              </a:rPr>
            </a:br>
            <a:r>
              <a:rPr lang="pl-PL" sz="3600" dirty="0">
                <a:latin typeface="Century Schoolbook" panose="02040604050505020304" pitchFamily="18" charset="0"/>
              </a:rPr>
              <a:t>które znaczy „ciało”, </a:t>
            </a:r>
            <a:br>
              <a:rPr lang="pl-PL" sz="3600" dirty="0">
                <a:latin typeface="Century Schoolbook" panose="02040604050505020304" pitchFamily="18" charset="0"/>
              </a:rPr>
            </a:br>
            <a:r>
              <a:rPr lang="pl-PL" sz="3600" dirty="0">
                <a:latin typeface="Century Schoolbook" panose="02040604050505020304" pitchFamily="18" charset="0"/>
              </a:rPr>
              <a:t>ale w tym aspekcie </a:t>
            </a:r>
            <a:br>
              <a:rPr lang="pl-PL" sz="3600" dirty="0">
                <a:latin typeface="Century Schoolbook" panose="02040604050505020304" pitchFamily="18" charset="0"/>
              </a:rPr>
            </a:br>
            <a:r>
              <a:rPr lang="pl-PL" sz="3600" dirty="0">
                <a:latin typeface="Century Schoolbook" panose="02040604050505020304" pitchFamily="18" charset="0"/>
              </a:rPr>
              <a:t>bardziej estetycznym. </a:t>
            </a:r>
            <a:br>
              <a:rPr lang="pl-PL" sz="3600" dirty="0">
                <a:latin typeface="Century Schoolbook" panose="02040604050505020304" pitchFamily="18" charset="0"/>
              </a:rPr>
            </a:br>
            <a:r>
              <a:rPr lang="pl-PL" sz="3600" dirty="0">
                <a:latin typeface="Century Schoolbook" panose="02040604050505020304" pitchFamily="18" charset="0"/>
              </a:rPr>
              <a:t>Tu jest użyte słowo </a:t>
            </a:r>
            <a:r>
              <a:rPr lang="pl-PL" sz="3600" b="1" i="1" dirty="0" err="1">
                <a:latin typeface="Century Schoolbook" panose="02040604050505020304" pitchFamily="18" charset="0"/>
              </a:rPr>
              <a:t>sarks</a:t>
            </a:r>
            <a:r>
              <a:rPr lang="pl-PL" sz="3600" b="1" dirty="0">
                <a:latin typeface="Century Schoolbook" panose="02040604050505020304" pitchFamily="18" charset="0"/>
              </a:rPr>
              <a:t> </a:t>
            </a:r>
            <a:br>
              <a:rPr lang="pl-PL" sz="3600" dirty="0">
                <a:latin typeface="Century Schoolbook" panose="02040604050505020304" pitchFamily="18" charset="0"/>
              </a:rPr>
            </a:br>
            <a:r>
              <a:rPr lang="pl-PL" sz="3600" dirty="0">
                <a:latin typeface="Century Schoolbook" panose="02040604050505020304" pitchFamily="18" charset="0"/>
              </a:rPr>
              <a:t>co znaczy </a:t>
            </a:r>
            <a:r>
              <a:rPr lang="pl-PL" sz="3600" b="1" dirty="0">
                <a:latin typeface="Century Schoolbook" panose="02040604050505020304" pitchFamily="18" charset="0"/>
              </a:rPr>
              <a:t>„ciało” </a:t>
            </a:r>
            <a:br>
              <a:rPr lang="pl-PL" sz="3600" b="1" dirty="0">
                <a:latin typeface="Century Schoolbook" panose="02040604050505020304" pitchFamily="18" charset="0"/>
              </a:rPr>
            </a:br>
            <a:r>
              <a:rPr lang="pl-PL" sz="3600" dirty="0">
                <a:latin typeface="Century Schoolbook" panose="02040604050505020304" pitchFamily="18" charset="0"/>
              </a:rPr>
              <a:t>w kontekście fizjologicznym. </a:t>
            </a:r>
            <a:br>
              <a:rPr lang="pl-PL" sz="3600" dirty="0">
                <a:latin typeface="Century Schoolbook" panose="02040604050505020304" pitchFamily="18" charset="0"/>
              </a:rPr>
            </a:br>
            <a:r>
              <a:rPr lang="pl-PL" sz="3600" dirty="0">
                <a:latin typeface="Century Schoolbook" panose="02040604050505020304" pitchFamily="18" charset="0"/>
              </a:rPr>
              <a:t>Można tłumaczyć również </a:t>
            </a:r>
            <a:br>
              <a:rPr lang="pl-PL" sz="3600" dirty="0">
                <a:latin typeface="Century Schoolbook" panose="02040604050505020304" pitchFamily="18" charset="0"/>
              </a:rPr>
            </a:br>
            <a:r>
              <a:rPr lang="pl-PL" sz="3600" dirty="0">
                <a:latin typeface="Century Schoolbook" panose="02040604050505020304" pitchFamily="18" charset="0"/>
              </a:rPr>
              <a:t>jako </a:t>
            </a:r>
            <a:r>
              <a:rPr lang="pl-PL" sz="3600" b="1" dirty="0">
                <a:latin typeface="Century Schoolbook" panose="02040604050505020304" pitchFamily="18" charset="0"/>
              </a:rPr>
              <a:t>„mięso”.</a:t>
            </a:r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639D91ED-0B5E-4058-94F2-88F3497005AA}"/>
              </a:ext>
            </a:extLst>
          </p:cNvPr>
          <p:cNvCxnSpPr>
            <a:cxnSpLocks/>
          </p:cNvCxnSpPr>
          <p:nvPr/>
        </p:nvCxnSpPr>
        <p:spPr>
          <a:xfrm>
            <a:off x="0" y="1822142"/>
            <a:ext cx="711550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389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split orient="vert"/>
      </p:transition>
    </mc:Choice>
    <mc:Fallback xmlns="">
      <p:transition spd="slow" advTm="6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70544F-E826-4217-8CBC-21ECFC60E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3475" y="575822"/>
            <a:ext cx="10515600" cy="1325563"/>
          </a:xfrm>
        </p:spPr>
        <p:txBody>
          <a:bodyPr>
            <a:noAutofit/>
          </a:bodyPr>
          <a:lstStyle/>
          <a:p>
            <a:r>
              <a:rPr lang="pl-PL" sz="3600" b="1" dirty="0">
                <a:latin typeface="Candara Light" panose="020E0502030303020204" pitchFamily="34" charset="0"/>
              </a:rPr>
              <a:t>„</a:t>
            </a:r>
            <a:r>
              <a:rPr lang="pl-PL" b="1" dirty="0">
                <a:latin typeface="Candara Light" panose="020E0502030303020204" pitchFamily="34" charset="0"/>
              </a:rPr>
              <a:t>To jest moja krew przymierza, </a:t>
            </a:r>
            <a:br>
              <a:rPr lang="pl-PL" b="1" dirty="0">
                <a:latin typeface="Candara Light" panose="020E0502030303020204" pitchFamily="34" charset="0"/>
              </a:rPr>
            </a:br>
            <a:r>
              <a:rPr lang="pl-PL" b="1" dirty="0">
                <a:latin typeface="Candara Light" panose="020E0502030303020204" pitchFamily="34" charset="0"/>
              </a:rPr>
              <a:t>która wylewa się za wielu”.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C2DC29C-A288-4D87-BC78-25D067A90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9502" y="2324613"/>
            <a:ext cx="8113595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>
                <a:latin typeface="Century Schoolbook" panose="02040604050505020304" pitchFamily="18" charset="0"/>
              </a:rPr>
              <a:t>Żydzi wierzyli, że w krwi znajduje się dusza. </a:t>
            </a:r>
            <a:br>
              <a:rPr lang="pl-PL" dirty="0">
                <a:latin typeface="Century Schoolbook" panose="02040604050505020304" pitchFamily="18" charset="0"/>
              </a:rPr>
            </a:br>
            <a:r>
              <a:rPr lang="pl-PL" dirty="0">
                <a:latin typeface="Century Schoolbook" panose="02040604050505020304" pitchFamily="18" charset="0"/>
              </a:rPr>
              <a:t>Wynikało to z prostej, naturalnej obserwacji. Nadmierny ubytek krwi skutkuje śmiercią. </a:t>
            </a:r>
            <a:br>
              <a:rPr lang="pl-PL" dirty="0">
                <a:latin typeface="Century Schoolbook" panose="02040604050505020304" pitchFamily="18" charset="0"/>
              </a:rPr>
            </a:br>
            <a:r>
              <a:rPr lang="pl-PL" dirty="0">
                <a:latin typeface="Century Schoolbook" panose="02040604050505020304" pitchFamily="18" charset="0"/>
              </a:rPr>
              <a:t>W tradycji żydowskiej dusza ludzka jest złożona z trzech pierwiastków: </a:t>
            </a:r>
            <a:r>
              <a:rPr lang="pl-PL" b="1" i="1" dirty="0" err="1">
                <a:latin typeface="Century Schoolbook" panose="02040604050505020304" pitchFamily="18" charset="0"/>
              </a:rPr>
              <a:t>nefesz</a:t>
            </a:r>
            <a:r>
              <a:rPr lang="pl-PL" b="1" dirty="0">
                <a:latin typeface="Century Schoolbook" panose="02040604050505020304" pitchFamily="18" charset="0"/>
              </a:rPr>
              <a:t>, </a:t>
            </a:r>
            <a:r>
              <a:rPr lang="pl-PL" b="1" i="1" dirty="0" err="1">
                <a:latin typeface="Century Schoolbook" panose="02040604050505020304" pitchFamily="18" charset="0"/>
              </a:rPr>
              <a:t>ruach</a:t>
            </a:r>
            <a:r>
              <a:rPr lang="pl-PL" b="1" dirty="0">
                <a:latin typeface="Century Schoolbook" panose="02040604050505020304" pitchFamily="18" charset="0"/>
              </a:rPr>
              <a:t> i </a:t>
            </a:r>
            <a:r>
              <a:rPr lang="pl-PL" b="1" i="1" dirty="0" err="1">
                <a:latin typeface="Century Schoolbook" panose="02040604050505020304" pitchFamily="18" charset="0"/>
              </a:rPr>
              <a:t>neszama</a:t>
            </a:r>
            <a:r>
              <a:rPr lang="pl-PL" dirty="0">
                <a:latin typeface="Century Schoolbook" panose="02040604050505020304" pitchFamily="18" charset="0"/>
              </a:rPr>
              <a:t>. Pierwszy z nich, zmysłowy, kryje w sobie pragnienie życia i jest motorem istnienia, drugi kieruje pozytywnymi i negatywnymi emocjami oraz aktywnością umysłową (myśleniem), natomiast trzeci warunkuje aktywność duchową i zawiera w sobie pochodzącą od Boga istotę człowieczeństwa.</a:t>
            </a:r>
          </a:p>
          <a:p>
            <a:pPr marL="0" indent="0">
              <a:buNone/>
            </a:pPr>
            <a:endParaRPr lang="pl-PL" dirty="0"/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199541DF-6365-42A7-A0FB-2942FF477FD8}"/>
              </a:ext>
            </a:extLst>
          </p:cNvPr>
          <p:cNvCxnSpPr>
            <a:cxnSpLocks/>
          </p:cNvCxnSpPr>
          <p:nvPr/>
        </p:nvCxnSpPr>
        <p:spPr>
          <a:xfrm>
            <a:off x="3369502" y="2009058"/>
            <a:ext cx="901192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Eucharystia - sakrament Bożej obecności, duchowy pokarm - analiza ...">
            <a:extLst>
              <a:ext uri="{FF2B5EF4-FFF2-40B4-BE49-F238E27FC236}">
                <a16:creationId xmlns:a16="http://schemas.microsoft.com/office/drawing/2014/main" id="{6384D076-168D-450E-85FF-8EFFD6E242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4" r="22168"/>
          <a:stretch/>
        </p:blipFill>
        <p:spPr bwMode="auto">
          <a:xfrm>
            <a:off x="0" y="0"/>
            <a:ext cx="30221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37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D80DC96-7E03-4270-B350-206B52446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0254" y="803568"/>
            <a:ext cx="8656529" cy="568491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sz="4000" dirty="0">
                <a:latin typeface="Century Schoolbook" panose="02040604050505020304" pitchFamily="18" charset="0"/>
              </a:rPr>
              <a:t>Nie można mówić, </a:t>
            </a:r>
            <a:br>
              <a:rPr lang="pl-PL" sz="4000" dirty="0">
                <a:latin typeface="Century Schoolbook" panose="02040604050505020304" pitchFamily="18" charset="0"/>
              </a:rPr>
            </a:br>
            <a:r>
              <a:rPr lang="pl-PL" sz="4000" dirty="0">
                <a:latin typeface="Century Schoolbook" panose="02040604050505020304" pitchFamily="18" charset="0"/>
              </a:rPr>
              <a:t>że Jezus „miał ciało”. </a:t>
            </a:r>
            <a:br>
              <a:rPr lang="pl-PL" sz="4000" dirty="0">
                <a:latin typeface="Century Schoolbook" panose="02040604050505020304" pitchFamily="18" charset="0"/>
              </a:rPr>
            </a:br>
            <a:br>
              <a:rPr lang="pl-PL" sz="4000" dirty="0">
                <a:latin typeface="Century Schoolbook" panose="02040604050505020304" pitchFamily="18" charset="0"/>
              </a:rPr>
            </a:br>
            <a:r>
              <a:rPr lang="pl-PL" sz="4000" dirty="0">
                <a:latin typeface="Century Schoolbook" panose="02040604050505020304" pitchFamily="18" charset="0"/>
              </a:rPr>
              <a:t>Nie przywdział go jak aktor, </a:t>
            </a:r>
            <a:br>
              <a:rPr lang="pl-PL" sz="4000" dirty="0">
                <a:latin typeface="Century Schoolbook" panose="02040604050505020304" pitchFamily="18" charset="0"/>
              </a:rPr>
            </a:br>
            <a:r>
              <a:rPr lang="pl-PL" sz="4000" dirty="0">
                <a:latin typeface="Century Schoolbook" panose="02040604050505020304" pitchFamily="18" charset="0"/>
              </a:rPr>
              <a:t>który zakłada kostium, żeby odegrać swoją rolę na scenie. </a:t>
            </a:r>
            <a:br>
              <a:rPr lang="pl-PL" sz="4000" dirty="0">
                <a:latin typeface="Century Schoolbook" panose="02040604050505020304" pitchFamily="18" charset="0"/>
              </a:rPr>
            </a:br>
            <a:br>
              <a:rPr lang="pl-PL" sz="4000" dirty="0">
                <a:latin typeface="Century Schoolbook" panose="02040604050505020304" pitchFamily="18" charset="0"/>
              </a:rPr>
            </a:br>
            <a:r>
              <a:rPr lang="pl-PL" sz="4300" b="1" dirty="0">
                <a:latin typeface="Century Schoolbook" panose="02040604050505020304" pitchFamily="18" charset="0"/>
              </a:rPr>
              <a:t>Chrystus nieodwołalnie </a:t>
            </a:r>
            <a:br>
              <a:rPr lang="pl-PL" sz="4300" b="1" dirty="0">
                <a:latin typeface="Century Schoolbook" panose="02040604050505020304" pitchFamily="18" charset="0"/>
              </a:rPr>
            </a:br>
            <a:r>
              <a:rPr lang="pl-PL" sz="4300" b="1" dirty="0">
                <a:latin typeface="Century Schoolbook" panose="02040604050505020304" pitchFamily="18" charset="0"/>
              </a:rPr>
              <a:t>stał się ciałem, </a:t>
            </a:r>
            <a:br>
              <a:rPr lang="pl-PL" sz="4300" b="1" dirty="0">
                <a:latin typeface="Century Schoolbook" panose="02040604050505020304" pitchFamily="18" charset="0"/>
              </a:rPr>
            </a:br>
            <a:r>
              <a:rPr lang="pl-PL" sz="4000" dirty="0">
                <a:latin typeface="Century Schoolbook" panose="02040604050505020304" pitchFamily="18" charset="0"/>
              </a:rPr>
              <a:t>był nim i jest na zawsze. </a:t>
            </a:r>
            <a:br>
              <a:rPr lang="pl-PL" sz="4000" dirty="0">
                <a:latin typeface="Century Schoolbook" panose="02040604050505020304" pitchFamily="18" charset="0"/>
              </a:rPr>
            </a:br>
            <a:r>
              <a:rPr lang="pl-PL" sz="4000" dirty="0">
                <a:latin typeface="Century Schoolbook" panose="02040604050505020304" pitchFamily="18" charset="0"/>
              </a:rPr>
              <a:t>Zmartwychwstały Jezus jest w Niebie </a:t>
            </a:r>
            <a:br>
              <a:rPr lang="pl-PL" sz="4000" dirty="0">
                <a:latin typeface="Century Schoolbook" panose="02040604050505020304" pitchFamily="18" charset="0"/>
              </a:rPr>
            </a:br>
            <a:r>
              <a:rPr lang="pl-PL" sz="4000" dirty="0">
                <a:latin typeface="Century Schoolbook" panose="02040604050505020304" pitchFamily="18" charset="0"/>
              </a:rPr>
              <a:t>w ludzkim ciele. </a:t>
            </a:r>
            <a:br>
              <a:rPr lang="pl-PL" sz="4000" dirty="0">
                <a:latin typeface="Century Schoolbook" panose="02040604050505020304" pitchFamily="18" charset="0"/>
              </a:rPr>
            </a:br>
            <a:r>
              <a:rPr lang="pl-PL" sz="4000" dirty="0">
                <a:latin typeface="Century Schoolbook" panose="02040604050505020304" pitchFamily="18" charset="0"/>
              </a:rPr>
              <a:t>Uwielbionym, nie doczesnym, </a:t>
            </a:r>
            <a:br>
              <a:rPr lang="pl-PL" sz="4000" dirty="0">
                <a:latin typeface="Century Schoolbook" panose="02040604050505020304" pitchFamily="18" charset="0"/>
              </a:rPr>
            </a:br>
            <a:r>
              <a:rPr lang="pl-PL" sz="4000" dirty="0">
                <a:latin typeface="Century Schoolbook" panose="02040604050505020304" pitchFamily="18" charset="0"/>
              </a:rPr>
              <a:t>ale naszym, ludzkim.</a:t>
            </a:r>
          </a:p>
        </p:txBody>
      </p:sp>
      <p:pic>
        <p:nvPicPr>
          <p:cNvPr id="4100" name="Picture 4" descr="Jezus Chrystus, Bóg i Człowiek, Zbawiciel i Nauczyciel - dyskusje ...">
            <a:extLst>
              <a:ext uri="{FF2B5EF4-FFF2-40B4-BE49-F238E27FC236}">
                <a16:creationId xmlns:a16="http://schemas.microsoft.com/office/drawing/2014/main" id="{376AE293-FB8C-447E-A573-8CCEB7D04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8" t="2157" r="29623" b="13303"/>
          <a:stretch/>
        </p:blipFill>
        <p:spPr bwMode="auto">
          <a:xfrm>
            <a:off x="0" y="0"/>
            <a:ext cx="2521907" cy="68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63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000">
        <p:split orient="vert"/>
      </p:transition>
    </mc:Choice>
    <mc:Fallback xmlns="">
      <p:transition spd="slow" advTm="9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132AE7-A318-4D67-A751-AF4193CB7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719" y="2939098"/>
            <a:ext cx="6410961" cy="2852737"/>
          </a:xfrm>
        </p:spPr>
        <p:txBody>
          <a:bodyPr>
            <a:noAutofit/>
          </a:bodyPr>
          <a:lstStyle/>
          <a:p>
            <a:r>
              <a:rPr lang="pl-PL" sz="3600" dirty="0">
                <a:latin typeface="Century Schoolbook" panose="02040604050505020304" pitchFamily="18" charset="0"/>
              </a:rPr>
              <a:t>Dając nam swoje ciało i krew ofiarowuje nam całego siebie: to co ludzkie i to co boskie.</a:t>
            </a:r>
            <a:br>
              <a:rPr lang="pl-PL" sz="3600" dirty="0">
                <a:latin typeface="Century Schoolbook" panose="02040604050505020304" pitchFamily="18" charset="0"/>
              </a:rPr>
            </a:br>
            <a:br>
              <a:rPr lang="pl-PL" sz="3600" dirty="0">
                <a:latin typeface="Century Schoolbook" panose="02040604050505020304" pitchFamily="18" charset="0"/>
              </a:rPr>
            </a:br>
            <a:r>
              <a:rPr lang="pl-PL" sz="3600" dirty="0">
                <a:latin typeface="Century Schoolbook" panose="02040604050505020304" pitchFamily="18" charset="0"/>
              </a:rPr>
              <a:t>Eucharystyczne chleb i wino są pokarmem, który ma umacniać nas w każdym aspekcie zarówno nasze siły ziemskie jak i te duchowe. </a:t>
            </a:r>
          </a:p>
        </p:txBody>
      </p:sp>
      <p:pic>
        <p:nvPicPr>
          <p:cNvPr id="6146" name="Picture 2" descr="Boże Ciało - Kalendarz Świąt">
            <a:extLst>
              <a:ext uri="{FF2B5EF4-FFF2-40B4-BE49-F238E27FC236}">
                <a16:creationId xmlns:a16="http://schemas.microsoft.com/office/drawing/2014/main" id="{B262D21E-B29D-4082-8CAA-C44B9568DB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3" r="36298"/>
          <a:stretch/>
        </p:blipFill>
        <p:spPr bwMode="auto">
          <a:xfrm>
            <a:off x="-1" y="0"/>
            <a:ext cx="33808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39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000">
        <p:split orient="vert"/>
      </p:transition>
    </mc:Choice>
    <mc:Fallback xmlns="">
      <p:transition spd="slow" advTm="9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0865DFFD-9D53-4B02-9AC9-8070F8B33F56}"/>
              </a:ext>
            </a:extLst>
          </p:cNvPr>
          <p:cNvSpPr/>
          <p:nvPr/>
        </p:nvSpPr>
        <p:spPr>
          <a:xfrm>
            <a:off x="438411" y="212941"/>
            <a:ext cx="4313187" cy="6425853"/>
          </a:xfrm>
          <a:prstGeom prst="roundRect">
            <a:avLst/>
          </a:prstGeom>
          <a:solidFill>
            <a:schemeClr val="bg1">
              <a:alpha val="47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3B16D58-2317-461C-A6BC-421A58A52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361" y="4677359"/>
            <a:ext cx="3932237" cy="1600200"/>
          </a:xfrm>
        </p:spPr>
        <p:txBody>
          <a:bodyPr>
            <a:normAutofit/>
          </a:bodyPr>
          <a:lstStyle/>
          <a:p>
            <a:r>
              <a:rPr lang="pl-PL" sz="2000" b="1" dirty="0">
                <a:latin typeface="Century Schoolbook" panose="02040604050505020304" pitchFamily="18" charset="0"/>
              </a:rPr>
              <a:t>Św. Julianna z </a:t>
            </a:r>
            <a:r>
              <a:rPr lang="pl-PL" sz="2000" b="1" dirty="0" err="1">
                <a:latin typeface="Century Schoolbook" panose="02040604050505020304" pitchFamily="18" charset="0"/>
              </a:rPr>
              <a:t>Cornillon</a:t>
            </a:r>
            <a:endParaRPr lang="pl-PL" sz="2000" b="1" dirty="0">
              <a:latin typeface="Century Schoolbook" panose="020406040505050203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7217BFC-973C-4FE2-8920-74FFE4AF7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1400" y="891818"/>
            <a:ext cx="6139710" cy="54610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l-PL" sz="3300" dirty="0">
                <a:latin typeface="Century Schoolbook" panose="02040604050505020304" pitchFamily="18" charset="0"/>
              </a:rPr>
              <a:t>Głównym bodźcem do ustanowienia oddzielnego święta Ciała i Krwi Chrystusa, niezależnego od obchodów Triduum Paschalnego, były objawienia, jakich doznała św. </a:t>
            </a:r>
            <a:r>
              <a:rPr lang="pl-PL" sz="3300" b="1" dirty="0">
                <a:latin typeface="Century Schoolbook" panose="02040604050505020304" pitchFamily="18" charset="0"/>
              </a:rPr>
              <a:t>Julianna z </a:t>
            </a:r>
            <a:r>
              <a:rPr lang="pl-PL" sz="3300" b="1" dirty="0" err="1">
                <a:latin typeface="Century Schoolbook" panose="02040604050505020304" pitchFamily="18" charset="0"/>
              </a:rPr>
              <a:t>Cornillon</a:t>
            </a:r>
            <a:r>
              <a:rPr lang="pl-PL" sz="3300" dirty="0">
                <a:latin typeface="Century Schoolbook" panose="02040604050505020304" pitchFamily="18" charset="0"/>
              </a:rPr>
              <a:t>. </a:t>
            </a:r>
          </a:p>
          <a:p>
            <a:pPr marL="0" indent="0">
              <a:buNone/>
            </a:pPr>
            <a:r>
              <a:rPr lang="pl-PL" sz="3300" dirty="0">
                <a:latin typeface="Century Schoolbook" panose="02040604050505020304" pitchFamily="18" charset="0"/>
              </a:rPr>
              <a:t>Ukazał się jej Chrystus, który w widzeniu domagał się ustanowienia święta Eucharystii na pierwszy czwartek po święcie Trójcy Przenajświętszej. </a:t>
            </a:r>
            <a:br>
              <a:rPr lang="pl-PL" sz="3300" dirty="0">
                <a:latin typeface="Century Schoolbook" panose="02040604050505020304" pitchFamily="18" charset="0"/>
              </a:rPr>
            </a:br>
            <a:r>
              <a:rPr lang="pl-PL" sz="3300" dirty="0">
                <a:latin typeface="Century Schoolbook" panose="02040604050505020304" pitchFamily="18" charset="0"/>
              </a:rPr>
              <a:t>Miało mieć ono charakter radosny i dziękczynny, inny od podniosłej atmosfery Wielkiego Czwartku.</a:t>
            </a: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9717E67-4A72-41A4-BE2E-C851871435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9" t="1919" r="9888" b="1401"/>
          <a:stretch/>
        </p:blipFill>
        <p:spPr>
          <a:xfrm>
            <a:off x="950890" y="891818"/>
            <a:ext cx="3288227" cy="482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6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5B2FFF5C-3548-4C5E-93B3-07E4A86822C7}"/>
              </a:ext>
            </a:extLst>
          </p:cNvPr>
          <p:cNvSpPr/>
          <p:nvPr/>
        </p:nvSpPr>
        <p:spPr>
          <a:xfrm>
            <a:off x="470239" y="300623"/>
            <a:ext cx="4313187" cy="6025021"/>
          </a:xfrm>
          <a:prstGeom prst="roundRect">
            <a:avLst/>
          </a:prstGeom>
          <a:solidFill>
            <a:schemeClr val="bg1">
              <a:alpha val="47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97D8928-A424-4FB6-B5B8-D4D3ECB3E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715" y="4145597"/>
            <a:ext cx="3932237" cy="1600200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latin typeface="Century Schoolbook" panose="02040604050505020304" pitchFamily="18" charset="0"/>
              </a:rPr>
              <a:t>Urban IV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D036F37-0950-4F8F-8CA0-9E2DE0FBD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3028" y="992187"/>
            <a:ext cx="6172200" cy="48736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>
                <a:latin typeface="Century Schoolbook" panose="02040604050505020304" pitchFamily="18" charset="0"/>
              </a:rPr>
              <a:t>Za namową bł. Ewy z </a:t>
            </a:r>
            <a:r>
              <a:rPr lang="pl-PL" dirty="0" err="1">
                <a:latin typeface="Century Schoolbook" panose="02040604050505020304" pitchFamily="18" charset="0"/>
              </a:rPr>
              <a:t>Liege</a:t>
            </a:r>
            <a:r>
              <a:rPr lang="pl-PL" dirty="0">
                <a:latin typeface="Century Schoolbook" panose="02040604050505020304" pitchFamily="18" charset="0"/>
              </a:rPr>
              <a:t>  zajął się tym Jakub </a:t>
            </a:r>
            <a:r>
              <a:rPr lang="pl-PL" dirty="0" err="1">
                <a:latin typeface="Century Schoolbook" panose="02040604050505020304" pitchFamily="18" charset="0"/>
              </a:rPr>
              <a:t>Pantaléon</a:t>
            </a:r>
            <a:r>
              <a:rPr lang="pl-PL" dirty="0">
                <a:latin typeface="Century Schoolbook" panose="02040604050505020304" pitchFamily="18" charset="0"/>
              </a:rPr>
              <a:t> z </a:t>
            </a:r>
            <a:r>
              <a:rPr lang="pl-PL" dirty="0" err="1">
                <a:latin typeface="Century Schoolbook" panose="02040604050505020304" pitchFamily="18" charset="0"/>
              </a:rPr>
              <a:t>Troyes</a:t>
            </a:r>
            <a:r>
              <a:rPr lang="pl-PL" dirty="0">
                <a:latin typeface="Century Schoolbook" panose="02040604050505020304" pitchFamily="18" charset="0"/>
              </a:rPr>
              <a:t>, ówczesny archidiakon w </a:t>
            </a:r>
            <a:r>
              <a:rPr lang="pl-PL" dirty="0" err="1">
                <a:latin typeface="Century Schoolbook" panose="02040604050505020304" pitchFamily="18" charset="0"/>
              </a:rPr>
              <a:t>Liege</a:t>
            </a:r>
            <a:r>
              <a:rPr lang="pl-PL" dirty="0">
                <a:latin typeface="Century Schoolbook" panose="02040604050505020304" pitchFamily="18" charset="0"/>
              </a:rPr>
              <a:t>, a późniejszy biskup Verdun, patriarcha Jerozolimy, a od 1261 papież Urban IV. </a:t>
            </a:r>
            <a:br>
              <a:rPr lang="pl-PL" dirty="0">
                <a:latin typeface="Century Schoolbook" panose="02040604050505020304" pitchFamily="18" charset="0"/>
              </a:rPr>
            </a:br>
            <a:endParaRPr lang="pl-PL" dirty="0">
              <a:latin typeface="Century Schoolbook" panose="02040604050505020304" pitchFamily="18" charset="0"/>
            </a:endParaRPr>
          </a:p>
          <a:p>
            <a:pPr marL="0" indent="0">
              <a:buNone/>
            </a:pPr>
            <a:r>
              <a:rPr lang="pl-PL" dirty="0">
                <a:latin typeface="Century Schoolbook" panose="02040604050505020304" pitchFamily="18" charset="0"/>
              </a:rPr>
              <a:t>W czasie pełnienia kolejnych godności kościelnych, wielokrotnie podnosił sprawę kultu Bożego Ciała i Krwi.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613CDA3-AE65-4A53-AFD8-CCE8D14E3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" r="34898"/>
          <a:stretch/>
        </p:blipFill>
        <p:spPr>
          <a:xfrm>
            <a:off x="809940" y="1176655"/>
            <a:ext cx="3633788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97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B49705-0D22-44CD-A1D9-B1EF5EB7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4320" y="783589"/>
            <a:ext cx="4836160" cy="1416368"/>
          </a:xfrm>
        </p:spPr>
        <p:txBody>
          <a:bodyPr>
            <a:normAutofit fontScale="90000"/>
          </a:bodyPr>
          <a:lstStyle/>
          <a:p>
            <a:r>
              <a:rPr lang="pl-PL" sz="3600" b="1" dirty="0">
                <a:latin typeface="Century Schoolbook" panose="02040604050505020304" pitchFamily="18" charset="0"/>
              </a:rPr>
              <a:t>CUD EUCHARYSTYCZNY </a:t>
            </a:r>
            <a:br>
              <a:rPr lang="pl-PL" sz="3600" b="1" dirty="0">
                <a:latin typeface="Century Schoolbook" panose="02040604050505020304" pitchFamily="18" charset="0"/>
              </a:rPr>
            </a:br>
            <a:r>
              <a:rPr lang="pl-PL" sz="3600" b="1" dirty="0">
                <a:latin typeface="Century Schoolbook" panose="02040604050505020304" pitchFamily="18" charset="0"/>
              </a:rPr>
              <a:t>W BOLSENIE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40C7123F-3875-493E-A330-5F400F4C7C3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348179"/>
            <a:ext cx="5497070" cy="2063243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5423E8D-E114-4B1E-B13A-C1D0A9AB4E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900447"/>
            <a:ext cx="10622280" cy="371824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sz="2900" dirty="0">
                <a:latin typeface="Century Schoolbook" panose="02040604050505020304" pitchFamily="18" charset="0"/>
              </a:rPr>
              <a:t>Do ostatecznego uznania święta Bożego Ciała za </a:t>
            </a:r>
            <a:r>
              <a:rPr lang="pl-PL" sz="2900" dirty="0" err="1">
                <a:latin typeface="Century Schoolbook" panose="02040604050505020304" pitchFamily="18" charset="0"/>
              </a:rPr>
              <a:t>ogólnokościelne</a:t>
            </a:r>
            <a:r>
              <a:rPr lang="pl-PL" sz="2900" dirty="0">
                <a:latin typeface="Century Schoolbook" panose="02040604050505020304" pitchFamily="18" charset="0"/>
              </a:rPr>
              <a:t>, Urbana IV skłonił jednak dopiero cud eucharystyczny, jaki miał miejsce w </a:t>
            </a:r>
            <a:r>
              <a:rPr lang="pl-PL" sz="2900" dirty="0" err="1">
                <a:latin typeface="Century Schoolbook" panose="02040604050505020304" pitchFamily="18" charset="0"/>
              </a:rPr>
              <a:t>Bolsenie</a:t>
            </a:r>
            <a:r>
              <a:rPr lang="pl-PL" sz="2900" dirty="0">
                <a:latin typeface="Century Schoolbook" panose="02040604050505020304" pitchFamily="18" charset="0"/>
              </a:rPr>
              <a:t> (w środkowych Włoszech) w 1263 roku. </a:t>
            </a:r>
            <a:br>
              <a:rPr lang="pl-PL" sz="2900" dirty="0">
                <a:latin typeface="Century Schoolbook" panose="02040604050505020304" pitchFamily="18" charset="0"/>
              </a:rPr>
            </a:br>
            <a:r>
              <a:rPr lang="pl-PL" sz="2900" dirty="0">
                <a:latin typeface="Century Schoolbook" panose="02040604050505020304" pitchFamily="18" charset="0"/>
              </a:rPr>
              <a:t>W czasie jednej z Mszy, podczas przemienienia, odprawiający kapłan zauważyć miał, że z konsekrowanej hostii, wprost na leżący na ołtarzu korporał, zaczynały spadać krople krwi. Poplamiona krwią chusta została przesłana papieżowi, który w tym czasie przebywał w Orvieto w Umbrii. Urban IV umieścił relikwię w tutejszej katedrze, a pod wpływem fascynacji cudem rozpoczął aktywne starania, których celem miało być ustanowienia święta Najświętszego Ciała i Krwi Chrystusa obowiązującego dla całego Kościoła katolickiego. </a:t>
            </a:r>
          </a:p>
          <a:p>
            <a:pPr marL="0" indent="0">
              <a:buNone/>
            </a:pPr>
            <a:endParaRPr lang="pl-PL" dirty="0"/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80A4F40F-45D4-428F-A090-D26F6C22B472}"/>
              </a:ext>
            </a:extLst>
          </p:cNvPr>
          <p:cNvCxnSpPr>
            <a:cxnSpLocks/>
          </p:cNvCxnSpPr>
          <p:nvPr/>
        </p:nvCxnSpPr>
        <p:spPr>
          <a:xfrm>
            <a:off x="6624320" y="2411422"/>
            <a:ext cx="554736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493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3BB040-93C5-4F4E-B414-AAA054E1B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3420" y="476885"/>
            <a:ext cx="6223000" cy="1325563"/>
          </a:xfrm>
        </p:spPr>
        <p:txBody>
          <a:bodyPr/>
          <a:lstStyle/>
          <a:p>
            <a:pPr algn="ctr"/>
            <a:r>
              <a:rPr lang="pl-PL" b="1" dirty="0">
                <a:latin typeface="Century Schoolbook" panose="02040604050505020304" pitchFamily="18" charset="0"/>
              </a:rPr>
              <a:t>KATEDRA </a:t>
            </a:r>
            <a:br>
              <a:rPr lang="pl-PL" b="1" dirty="0">
                <a:latin typeface="Century Schoolbook" panose="02040604050505020304" pitchFamily="18" charset="0"/>
              </a:rPr>
            </a:br>
            <a:r>
              <a:rPr lang="pl-PL" b="1" dirty="0">
                <a:latin typeface="Century Schoolbook" panose="02040604050505020304" pitchFamily="18" charset="0"/>
              </a:rPr>
              <a:t>W ORVIETO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95CB442F-FBE5-4BC3-933C-549F1B67F7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480" y="2246113"/>
            <a:ext cx="3048000" cy="4267200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FA85AE76-BE53-4123-B645-309DC671B0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1" r="11798"/>
          <a:stretch/>
        </p:blipFill>
        <p:spPr>
          <a:xfrm>
            <a:off x="-1" y="0"/>
            <a:ext cx="5567681" cy="6858000"/>
          </a:xfrm>
        </p:spPr>
      </p:pic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C49AF2A-1488-442D-B10A-4A27175CFCD6}"/>
              </a:ext>
            </a:extLst>
          </p:cNvPr>
          <p:cNvCxnSpPr>
            <a:cxnSpLocks/>
          </p:cNvCxnSpPr>
          <p:nvPr/>
        </p:nvCxnSpPr>
        <p:spPr>
          <a:xfrm>
            <a:off x="6167120" y="1883728"/>
            <a:ext cx="5608320" cy="1769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302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Przycinanie</Template>
  <TotalTime>725</TotalTime>
  <Words>737</Words>
  <Application>Microsoft Macintosh PowerPoint</Application>
  <PresentationFormat>Panoramiczny</PresentationFormat>
  <Paragraphs>28</Paragraphs>
  <Slides>17</Slides>
  <Notes>1</Notes>
  <HiddenSlides>0</HiddenSlides>
  <MMClips>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Candara Light</vt:lpstr>
      <vt:lpstr>Century Schoolbook</vt:lpstr>
      <vt:lpstr>Motyw pakietu Office</vt:lpstr>
      <vt:lpstr>BOŻE CIAŁO</vt:lpstr>
      <vt:lpstr>„Bierzcie,  to jest ciało moje”. </vt:lpstr>
      <vt:lpstr>„To jest moja krew przymierza,  która wylewa się za wielu”.</vt:lpstr>
      <vt:lpstr>Prezentacja programu PowerPoint</vt:lpstr>
      <vt:lpstr>Dając nam swoje ciało i krew ofiarowuje nam całego siebie: to co ludzkie i to co boskie.  Eucharystyczne chleb i wino są pokarmem, który ma umacniać nas w każdym aspekcie zarówno nasze siły ziemskie jak i te duchowe. </vt:lpstr>
      <vt:lpstr>Św. Julianna z Cornillon</vt:lpstr>
      <vt:lpstr>Urban IV</vt:lpstr>
      <vt:lpstr>CUD EUCHARYSTYCZNY  W BOLSENIE</vt:lpstr>
      <vt:lpstr>KATEDRA  W ORVIETO</vt:lpstr>
      <vt:lpstr>Prezentacja programu PowerPoint</vt:lpstr>
      <vt:lpstr>Prezentacja programu PowerPoint</vt:lpstr>
      <vt:lpstr>Procesje nie były elementem święta od samego jego początku. Najstarszą wzmianką na temat ich istnienia była informacja o przeprowadzanych w latach 1265–1275 uroczystych procesjach w Kolonii, podczas których niesiony był krzyż i Najświętszy Sakrament.  Do dziś procesja w Uroczystość Bożego Ciała w Kolonii uważana jest za najpiękniejszą.</vt:lpstr>
      <vt:lpstr>Prezentacja programu PowerPoint</vt:lpstr>
      <vt:lpstr>Tradycyjna procesja wodna na jeziorze Staffelsee niedaleko miasta Seehausen </vt:lpstr>
      <vt:lpstr>Procesja  z kwiatowym  dywanem w Huefingen</vt:lpstr>
      <vt:lpstr>Procesje w Szwajcarii</vt:lpstr>
      <vt:lpstr>W Polsce za najpiękniejszą  uważana jest procesja w Łowiczu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BOŻE CIAŁO</dc:title>
  <dc:creator>Dell</dc:creator>
  <cp:lastModifiedBy>Microsoft Office User</cp:lastModifiedBy>
  <cp:revision>52</cp:revision>
  <dcterms:created xsi:type="dcterms:W3CDTF">2020-06-06T10:10:45Z</dcterms:created>
  <dcterms:modified xsi:type="dcterms:W3CDTF">2020-06-10T07:57:40Z</dcterms:modified>
</cp:coreProperties>
</file>