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Montserrat"/>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Montserrat-regular.fntdata"/><Relationship Id="rId10" Type="http://schemas.openxmlformats.org/officeDocument/2006/relationships/slide" Target="slides/slide5.xml"/><Relationship Id="rId13" Type="http://schemas.openxmlformats.org/officeDocument/2006/relationships/font" Target="fonts/Montserrat-italic.fntdata"/><Relationship Id="rId12"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Montserra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d0cc037d5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d0cc037d5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d0cc037d5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d0cc037d5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d0cc037d5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d0cc037d5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d0cc037d5c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d0cc037d5c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53" name="Shape 53"/>
        <p:cNvGrpSpPr/>
        <p:nvPr/>
      </p:nvGrpSpPr>
      <p:grpSpPr>
        <a:xfrm>
          <a:off x="0" y="0"/>
          <a:ext cx="0" cy="0"/>
          <a:chOff x="0" y="0"/>
          <a:chExt cx="0" cy="0"/>
        </a:xfrm>
      </p:grpSpPr>
      <p:sp>
        <p:nvSpPr>
          <p:cNvPr id="54" name="Google Shape;54;p13"/>
          <p:cNvSpPr txBox="1"/>
          <p:nvPr/>
        </p:nvSpPr>
        <p:spPr>
          <a:xfrm>
            <a:off x="3012050" y="282550"/>
            <a:ext cx="39336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l" sz="3500">
                <a:solidFill>
                  <a:srgbClr val="274E13"/>
                </a:solidFill>
                <a:latin typeface="Comic Sans MS"/>
                <a:ea typeface="Comic Sans MS"/>
                <a:cs typeface="Comic Sans MS"/>
                <a:sym typeface="Comic Sans MS"/>
              </a:rPr>
              <a:t>Dzień Ziemi</a:t>
            </a:r>
            <a:endParaRPr sz="3500">
              <a:solidFill>
                <a:srgbClr val="274E13"/>
              </a:solidFill>
              <a:latin typeface="Comic Sans MS"/>
              <a:ea typeface="Comic Sans MS"/>
              <a:cs typeface="Comic Sans MS"/>
              <a:sym typeface="Comic Sans MS"/>
            </a:endParaRPr>
          </a:p>
        </p:txBody>
      </p:sp>
      <p:sp>
        <p:nvSpPr>
          <p:cNvPr id="55" name="Google Shape;55;p13"/>
          <p:cNvSpPr txBox="1"/>
          <p:nvPr/>
        </p:nvSpPr>
        <p:spPr>
          <a:xfrm>
            <a:off x="764400" y="1466275"/>
            <a:ext cx="3807600" cy="892800"/>
          </a:xfrm>
          <a:prstGeom prst="rect">
            <a:avLst/>
          </a:prstGeom>
          <a:noFill/>
          <a:ln cap="flat" cmpd="sng" w="19050">
            <a:solidFill>
              <a:srgbClr val="274E13"/>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pl" sz="1150">
                <a:solidFill>
                  <a:srgbClr val="202122"/>
                </a:solidFill>
              </a:rPr>
              <a:t>Znany też jako </a:t>
            </a:r>
            <a:r>
              <a:rPr b="1" lang="pl" sz="1150">
                <a:solidFill>
                  <a:srgbClr val="202122"/>
                </a:solidFill>
              </a:rPr>
              <a:t>Światowy Dzień Ziemi</a:t>
            </a:r>
            <a:r>
              <a:rPr lang="pl" sz="1150">
                <a:solidFill>
                  <a:srgbClr val="202122"/>
                </a:solidFill>
              </a:rPr>
              <a:t> lub </a:t>
            </a:r>
            <a:r>
              <a:rPr b="1" lang="pl" sz="1150">
                <a:solidFill>
                  <a:srgbClr val="202122"/>
                </a:solidFill>
              </a:rPr>
              <a:t>Międzynarodowy Dzień Ziemi</a:t>
            </a:r>
            <a:r>
              <a:rPr lang="pl" sz="1150">
                <a:solidFill>
                  <a:srgbClr val="202122"/>
                </a:solidFill>
              </a:rPr>
              <a:t> – akcje prowadzone corocznie wiosną, których celem jest promowanie postaw proekologicznych w społeczeństwie. </a:t>
            </a:r>
            <a:endParaRPr sz="1500"/>
          </a:p>
        </p:txBody>
      </p:sp>
      <p:sp>
        <p:nvSpPr>
          <p:cNvPr id="56" name="Google Shape;56;p13"/>
          <p:cNvSpPr txBox="1"/>
          <p:nvPr/>
        </p:nvSpPr>
        <p:spPr>
          <a:xfrm>
            <a:off x="764400" y="2932575"/>
            <a:ext cx="2986200" cy="1462200"/>
          </a:xfrm>
          <a:prstGeom prst="rect">
            <a:avLst/>
          </a:prstGeom>
          <a:noFill/>
          <a:ln cap="flat" cmpd="sng" w="19050">
            <a:solidFill>
              <a:srgbClr val="274E13"/>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pl" sz="1150">
                <a:solidFill>
                  <a:srgbClr val="202122"/>
                </a:solidFill>
              </a:rPr>
              <a:t>Organizatorzy Dnia Ziemi chcą uświadomić politykom i obywatelom, jak kruchy jest ekosystem planety ludzi. Na obchody składa się zwykle wiele wydarzeń organizowanych przez różnorodne instytucje.</a:t>
            </a:r>
            <a:endParaRPr sz="1500">
              <a:solidFill>
                <a:schemeClr val="dk1"/>
              </a:solidFill>
            </a:endParaRPr>
          </a:p>
          <a:p>
            <a:pPr indent="0" lvl="0" marL="0" rtl="0" algn="l">
              <a:spcBef>
                <a:spcPts val="0"/>
              </a:spcBef>
              <a:spcAft>
                <a:spcPts val="0"/>
              </a:spcAft>
              <a:buNone/>
            </a:pPr>
            <a:r>
              <a:t/>
            </a:r>
            <a:endParaRPr/>
          </a:p>
        </p:txBody>
      </p:sp>
      <p:pic>
        <p:nvPicPr>
          <p:cNvPr id="57" name="Google Shape;57;p13"/>
          <p:cNvPicPr preferRelativeResize="0"/>
          <p:nvPr/>
        </p:nvPicPr>
        <p:blipFill>
          <a:blip r:embed="rId3">
            <a:alphaModFix/>
          </a:blip>
          <a:stretch>
            <a:fillRect/>
          </a:stretch>
        </p:blipFill>
        <p:spPr>
          <a:xfrm>
            <a:off x="5883600" y="551275"/>
            <a:ext cx="2986200" cy="4315976"/>
          </a:xfrm>
          <a:prstGeom prst="rect">
            <a:avLst/>
          </a:prstGeom>
          <a:noFill/>
          <a:ln>
            <a:noFill/>
          </a:ln>
        </p:spPr>
      </p:pic>
      <p:pic>
        <p:nvPicPr>
          <p:cNvPr id="58" name="Google Shape;58;p13"/>
          <p:cNvPicPr preferRelativeResize="0"/>
          <p:nvPr/>
        </p:nvPicPr>
        <p:blipFill>
          <a:blip r:embed="rId4">
            <a:alphaModFix/>
          </a:blip>
          <a:stretch>
            <a:fillRect/>
          </a:stretch>
        </p:blipFill>
        <p:spPr>
          <a:xfrm>
            <a:off x="4625750" y="2718750"/>
            <a:ext cx="2192425" cy="2192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62" name="Shape 62"/>
        <p:cNvGrpSpPr/>
        <p:nvPr/>
      </p:nvGrpSpPr>
      <p:grpSpPr>
        <a:xfrm>
          <a:off x="0" y="0"/>
          <a:ext cx="0" cy="0"/>
          <a:chOff x="0" y="0"/>
          <a:chExt cx="0" cy="0"/>
        </a:xfrm>
      </p:grpSpPr>
      <p:sp>
        <p:nvSpPr>
          <p:cNvPr id="63" name="Google Shape;63;p14"/>
          <p:cNvSpPr txBox="1"/>
          <p:nvPr>
            <p:ph type="title"/>
          </p:nvPr>
        </p:nvSpPr>
        <p:spPr>
          <a:xfrm>
            <a:off x="53750" y="345250"/>
            <a:ext cx="11081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pl" sz="2720">
                <a:latin typeface="Comic Sans MS"/>
                <a:ea typeface="Comic Sans MS"/>
                <a:cs typeface="Comic Sans MS"/>
                <a:sym typeface="Comic Sans MS"/>
              </a:rPr>
              <a:t>                           </a:t>
            </a:r>
            <a:r>
              <a:rPr lang="pl" sz="2720">
                <a:latin typeface="Comic Sans MS"/>
                <a:ea typeface="Comic Sans MS"/>
                <a:cs typeface="Comic Sans MS"/>
                <a:sym typeface="Comic Sans MS"/>
              </a:rPr>
              <a:t>Równonoc Wiosenna</a:t>
            </a:r>
            <a:endParaRPr sz="2720">
              <a:latin typeface="Comic Sans MS"/>
              <a:ea typeface="Comic Sans MS"/>
              <a:cs typeface="Comic Sans MS"/>
              <a:sym typeface="Comic Sans MS"/>
            </a:endParaRPr>
          </a:p>
        </p:txBody>
      </p:sp>
      <p:sp>
        <p:nvSpPr>
          <p:cNvPr id="64" name="Google Shape;64;p14"/>
          <p:cNvSpPr txBox="1"/>
          <p:nvPr>
            <p:ph idx="1" type="body"/>
          </p:nvPr>
        </p:nvSpPr>
        <p:spPr>
          <a:xfrm>
            <a:off x="5194200" y="1090125"/>
            <a:ext cx="3426900" cy="1420200"/>
          </a:xfrm>
          <a:prstGeom prst="rect">
            <a:avLst/>
          </a:prstGeom>
          <a:ln cap="flat" cmpd="sng" w="28575">
            <a:solidFill>
              <a:srgbClr val="000000"/>
            </a:solidFill>
            <a:prstDash val="dot"/>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pl" sz="1050">
                <a:solidFill>
                  <a:srgbClr val="202122"/>
                </a:solidFill>
              </a:rPr>
              <a:t>Dzień Ziemi obchodzony jest w momencie równonocy wiosennej na półkuli północnej, czyli w dniu równonocy jesiennej na półkuli południowej. Ten dzień wyróżnia się tym, że na całej planecie dzień trwa tyle samo, co noc. Równonoc wiosenna w starożytnych kulturach rolniczych wiązała się ze świętem rodzącego się życia.</a:t>
            </a:r>
            <a:endParaRPr/>
          </a:p>
        </p:txBody>
      </p:sp>
      <p:sp>
        <p:nvSpPr>
          <p:cNvPr id="65" name="Google Shape;65;p14"/>
          <p:cNvSpPr txBox="1"/>
          <p:nvPr/>
        </p:nvSpPr>
        <p:spPr>
          <a:xfrm>
            <a:off x="5194200" y="2855750"/>
            <a:ext cx="3592800" cy="1855200"/>
          </a:xfrm>
          <a:prstGeom prst="rect">
            <a:avLst/>
          </a:prstGeom>
          <a:noFill/>
          <a:ln cap="flat" cmpd="sng" w="2857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pl" sz="1050">
                <a:solidFill>
                  <a:srgbClr val="202122"/>
                </a:solidFill>
              </a:rPr>
              <a:t> Współcześnie podkreśla się, że jest to dzień swoistej równowagi mogącej pomóc w odrzuceniu wzajemnych różnic między ludźmi odmiennych ras i religii. Niezależnie od wyznawanej wiary czy przynależności etnicznej, wszyscy przedstawiciele </a:t>
            </a:r>
            <a:r>
              <a:rPr i="1" lang="pl" sz="1050">
                <a:solidFill>
                  <a:srgbClr val="202122"/>
                </a:solidFill>
              </a:rPr>
              <a:t>Homo sapiens</a:t>
            </a:r>
            <a:r>
              <a:rPr lang="pl" sz="1050">
                <a:solidFill>
                  <a:srgbClr val="202122"/>
                </a:solidFill>
              </a:rPr>
              <a:t> dzielą między siebie tę samą planetę, która - według organizatorów </a:t>
            </a:r>
            <a:r>
              <a:rPr i="1" lang="pl" sz="1050">
                <a:solidFill>
                  <a:srgbClr val="202122"/>
                </a:solidFill>
              </a:rPr>
              <a:t>Dnia Ziemi</a:t>
            </a:r>
            <a:r>
              <a:rPr lang="pl" sz="1050">
                <a:solidFill>
                  <a:srgbClr val="202122"/>
                </a:solidFill>
              </a:rPr>
              <a:t> - jest naszym wspólnym dobrem.</a:t>
            </a:r>
            <a:endParaRPr sz="1800">
              <a:solidFill>
                <a:schemeClr val="dk2"/>
              </a:solidFill>
            </a:endParaRPr>
          </a:p>
          <a:p>
            <a:pPr indent="0" lvl="0" marL="0" rtl="0" algn="l">
              <a:spcBef>
                <a:spcPts val="1200"/>
              </a:spcBef>
              <a:spcAft>
                <a:spcPts val="0"/>
              </a:spcAft>
              <a:buNone/>
            </a:pPr>
            <a:r>
              <a:t/>
            </a:r>
            <a:endParaRPr/>
          </a:p>
        </p:txBody>
      </p:sp>
      <p:pic>
        <p:nvPicPr>
          <p:cNvPr id="66" name="Google Shape;66;p14"/>
          <p:cNvPicPr preferRelativeResize="0"/>
          <p:nvPr/>
        </p:nvPicPr>
        <p:blipFill>
          <a:blip r:embed="rId3">
            <a:alphaModFix/>
          </a:blip>
          <a:stretch>
            <a:fillRect/>
          </a:stretch>
        </p:blipFill>
        <p:spPr>
          <a:xfrm>
            <a:off x="751175" y="994950"/>
            <a:ext cx="3859200" cy="37159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pl" sz="2720">
                <a:latin typeface="Comic Sans MS"/>
                <a:ea typeface="Comic Sans MS"/>
                <a:cs typeface="Comic Sans MS"/>
                <a:sym typeface="Comic Sans MS"/>
              </a:rPr>
              <a:t>Dzień Ziemi w USA</a:t>
            </a:r>
            <a:endParaRPr sz="2720">
              <a:latin typeface="Comic Sans MS"/>
              <a:ea typeface="Comic Sans MS"/>
              <a:cs typeface="Comic Sans MS"/>
              <a:sym typeface="Comic Sans MS"/>
            </a:endParaRPr>
          </a:p>
        </p:txBody>
      </p:sp>
      <p:sp>
        <p:nvSpPr>
          <p:cNvPr id="72" name="Google Shape;72;p15"/>
          <p:cNvSpPr txBox="1"/>
          <p:nvPr>
            <p:ph idx="1" type="body"/>
          </p:nvPr>
        </p:nvSpPr>
        <p:spPr>
          <a:xfrm>
            <a:off x="311700" y="1152475"/>
            <a:ext cx="8520600" cy="2087100"/>
          </a:xfrm>
          <a:prstGeom prst="rect">
            <a:avLst/>
          </a:prstGeom>
        </p:spPr>
        <p:txBody>
          <a:bodyPr anchorCtr="0" anchor="t" bIns="91425" lIns="91425" spcFirstLastPara="1" rIns="91425" wrap="square" tIns="91425">
            <a:normAutofit lnSpcReduction="20000"/>
          </a:bodyPr>
          <a:lstStyle/>
          <a:p>
            <a:pPr indent="0" lvl="0" marL="0" rtl="0" algn="l">
              <a:spcBef>
                <a:spcPts val="500"/>
              </a:spcBef>
              <a:spcAft>
                <a:spcPts val="0"/>
              </a:spcAft>
              <a:buNone/>
            </a:pPr>
            <a:r>
              <a:rPr lang="pl" sz="1050">
                <a:solidFill>
                  <a:srgbClr val="202122"/>
                </a:solidFill>
              </a:rPr>
              <a:t>W styczniu 1970 roku propagatorzy z nurtów proekologicznych postanowili nazwać organizowane 22 kwietnia akcje również Dniem Ziemi. Sukces tego pomysłu stał się zaczynem dorocznych obchodów, które wypromował Gaylord Nelson, amerykański senator wspierający ochronę środowiska. Nelson postanowił wykorzystać aktywność studentów z okresu lat 70., aby nadać akcji nową jakość. Za koordynację działań wśród młodzieży odpowiedzialny był świeżo upieczony absolwent Uniwersytetu Stanford, Denis Hayes, kończący w tym czasie drugi kierunek na Uniwersytecie Harvarda.</a:t>
            </a:r>
            <a:endParaRPr sz="1050">
              <a:solidFill>
                <a:srgbClr val="202122"/>
              </a:solidFill>
            </a:endParaRPr>
          </a:p>
          <a:p>
            <a:pPr indent="0" lvl="0" marL="0" rtl="0" algn="l">
              <a:spcBef>
                <a:spcPts val="500"/>
              </a:spcBef>
              <a:spcAft>
                <a:spcPts val="0"/>
              </a:spcAft>
              <a:buClr>
                <a:schemeClr val="dk1"/>
              </a:buClr>
              <a:buSzPts val="1100"/>
              <a:buFont typeface="Arial"/>
              <a:buNone/>
            </a:pPr>
            <a:r>
              <a:t/>
            </a:r>
            <a:endParaRPr sz="1050">
              <a:solidFill>
                <a:srgbClr val="202122"/>
              </a:solidFill>
            </a:endParaRPr>
          </a:p>
          <a:p>
            <a:pPr indent="0" lvl="0" marL="0" rtl="0" algn="l">
              <a:spcBef>
                <a:spcPts val="500"/>
              </a:spcBef>
              <a:spcAft>
                <a:spcPts val="0"/>
              </a:spcAft>
              <a:buClr>
                <a:schemeClr val="dk1"/>
              </a:buClr>
              <a:buSzPts val="1100"/>
              <a:buFont typeface="Arial"/>
              <a:buNone/>
            </a:pPr>
            <a:r>
              <a:rPr lang="pl" sz="1050">
                <a:solidFill>
                  <a:srgbClr val="202122"/>
                </a:solidFill>
              </a:rPr>
              <a:t>W latach 70. aktywność polityczna studentów budziła żywe zainteresowanie mediów. W odpowiedzi na te działania powstał swoisty ruch oddolnego poparcia. W efekcie ponad 20 milionów przedstawicieli młodzieży wzięło udział w szeregu akcji na terenie całych Stanów Zjednoczonych. W roku 1970 w obchodach Dnia Ziemi wzięli udział studenci z dwóch tysięcy uczelni oraz dziesięciu tysięcy szkół.</a:t>
            </a:r>
            <a:endParaRPr sz="1050">
              <a:solidFill>
                <a:srgbClr val="202122"/>
              </a:solidFill>
            </a:endParaRPr>
          </a:p>
          <a:p>
            <a:pPr indent="0" lvl="0" marL="0" rtl="0" algn="l">
              <a:spcBef>
                <a:spcPts val="500"/>
              </a:spcBef>
              <a:spcAft>
                <a:spcPts val="1200"/>
              </a:spcAft>
              <a:buNone/>
            </a:pPr>
            <a:r>
              <a:t/>
            </a:r>
            <a:endParaRPr/>
          </a:p>
        </p:txBody>
      </p:sp>
      <p:pic>
        <p:nvPicPr>
          <p:cNvPr id="73" name="Google Shape;73;p15"/>
          <p:cNvPicPr preferRelativeResize="0"/>
          <p:nvPr/>
        </p:nvPicPr>
        <p:blipFill>
          <a:blip r:embed="rId3">
            <a:alphaModFix/>
          </a:blip>
          <a:stretch>
            <a:fillRect/>
          </a:stretch>
        </p:blipFill>
        <p:spPr>
          <a:xfrm>
            <a:off x="3736751" y="126901"/>
            <a:ext cx="999873" cy="940225"/>
          </a:xfrm>
          <a:prstGeom prst="rect">
            <a:avLst/>
          </a:prstGeom>
          <a:noFill/>
          <a:ln>
            <a:noFill/>
          </a:ln>
        </p:spPr>
      </p:pic>
      <p:pic>
        <p:nvPicPr>
          <p:cNvPr id="74" name="Google Shape;74;p15"/>
          <p:cNvPicPr preferRelativeResize="0"/>
          <p:nvPr/>
        </p:nvPicPr>
        <p:blipFill>
          <a:blip r:embed="rId4">
            <a:alphaModFix/>
          </a:blip>
          <a:stretch>
            <a:fillRect/>
          </a:stretch>
        </p:blipFill>
        <p:spPr>
          <a:xfrm>
            <a:off x="1548725" y="3374325"/>
            <a:ext cx="5916656" cy="1464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78" name="Shape 78"/>
        <p:cNvGrpSpPr/>
        <p:nvPr/>
      </p:nvGrpSpPr>
      <p:grpSpPr>
        <a:xfrm>
          <a:off x="0" y="0"/>
          <a:ext cx="0" cy="0"/>
          <a:chOff x="0" y="0"/>
          <a:chExt cx="0" cy="0"/>
        </a:xfrm>
      </p:grpSpPr>
      <p:sp>
        <p:nvSpPr>
          <p:cNvPr id="79" name="Google Shape;79;p16"/>
          <p:cNvSpPr txBox="1"/>
          <p:nvPr>
            <p:ph type="title"/>
          </p:nvPr>
        </p:nvSpPr>
        <p:spPr>
          <a:xfrm>
            <a:off x="2115775" y="191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pl" sz="2620">
                <a:solidFill>
                  <a:srgbClr val="000000"/>
                </a:solidFill>
                <a:latin typeface="Comic Sans MS"/>
                <a:ea typeface="Comic Sans MS"/>
                <a:cs typeface="Comic Sans MS"/>
                <a:sym typeface="Comic Sans MS"/>
              </a:rPr>
              <a:t>Co możesz zrobić dla Ziemi?</a:t>
            </a:r>
            <a:endParaRPr sz="2620">
              <a:solidFill>
                <a:srgbClr val="000000"/>
              </a:solidFill>
              <a:latin typeface="Comic Sans MS"/>
              <a:ea typeface="Comic Sans MS"/>
              <a:cs typeface="Comic Sans MS"/>
              <a:sym typeface="Comic Sans MS"/>
            </a:endParaRPr>
          </a:p>
        </p:txBody>
      </p:sp>
      <p:sp>
        <p:nvSpPr>
          <p:cNvPr id="80" name="Google Shape;80;p16"/>
          <p:cNvSpPr txBox="1"/>
          <p:nvPr>
            <p:ph idx="1" type="body"/>
          </p:nvPr>
        </p:nvSpPr>
        <p:spPr>
          <a:xfrm>
            <a:off x="265650" y="761475"/>
            <a:ext cx="8432400" cy="108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pl" sz="231">
                <a:solidFill>
                  <a:srgbClr val="990000"/>
                </a:solidFill>
              </a:rPr>
              <a:t>.</a:t>
            </a:r>
            <a:r>
              <a:rPr b="1" lang="pl" sz="831">
                <a:solidFill>
                  <a:srgbClr val="990000"/>
                </a:solidFill>
              </a:rPr>
              <a:t>1</a:t>
            </a:r>
            <a:r>
              <a:rPr b="1" lang="pl" sz="831">
                <a:solidFill>
                  <a:srgbClr val="000000"/>
                </a:solidFill>
              </a:rPr>
              <a:t>. </a:t>
            </a:r>
            <a:r>
              <a:rPr b="1" lang="pl" sz="831">
                <a:solidFill>
                  <a:srgbClr val="CC0000"/>
                </a:solidFill>
                <a:latin typeface="Montserrat"/>
                <a:ea typeface="Montserrat"/>
                <a:cs typeface="Montserrat"/>
                <a:sym typeface="Montserrat"/>
              </a:rPr>
              <a:t>Ogranicz zużycie plastiku</a:t>
            </a:r>
            <a:r>
              <a:rPr b="1" lang="pl" sz="931">
                <a:solidFill>
                  <a:srgbClr val="000000"/>
                </a:solidFill>
                <a:latin typeface="Montserrat"/>
                <a:ea typeface="Montserrat"/>
                <a:cs typeface="Montserrat"/>
                <a:sym typeface="Montserrat"/>
              </a:rPr>
              <a:t> - </a:t>
            </a:r>
            <a:r>
              <a:rPr lang="pl" sz="931">
                <a:solidFill>
                  <a:schemeClr val="dk1"/>
                </a:solidFill>
                <a:latin typeface="Montserrat"/>
                <a:ea typeface="Montserrat"/>
                <a:cs typeface="Montserrat"/>
                <a:sym typeface="Montserrat"/>
              </a:rPr>
              <a:t>Czy wiesz, że </a:t>
            </a:r>
            <a:r>
              <a:rPr b="1" lang="pl" sz="831">
                <a:solidFill>
                  <a:schemeClr val="dk1"/>
                </a:solidFill>
                <a:latin typeface="Montserrat"/>
                <a:ea typeface="Montserrat"/>
                <a:cs typeface="Montserrat"/>
                <a:sym typeface="Montserrat"/>
              </a:rPr>
              <a:t>w ciągu roku w morzach i oceanach ląduje ponad 8 milionów ton plastiku?</a:t>
            </a:r>
            <a:r>
              <a:rPr lang="pl" sz="931">
                <a:solidFill>
                  <a:schemeClr val="dk1"/>
                </a:solidFill>
                <a:latin typeface="Montserrat"/>
                <a:ea typeface="Montserrat"/>
                <a:cs typeface="Montserrat"/>
                <a:sym typeface="Montserrat"/>
              </a:rPr>
              <a:t> Zrezygnuj ze słomek i jednorazowych sztućców. Napoje na wynos pij we własnym kubku termicznym. Nie proś w sklepie o torebki foliowe – na zakupy zabieraj plecak lub torbę. Jeśli to możliwe sięgaj po produkty w ekologicznych opakowaniach. A zamiast wody butelkowanej, wybieraj kranówkę – możesz pić ją bez obaw w większości polskich miast. </a:t>
            </a:r>
            <a:endParaRPr sz="931">
              <a:solidFill>
                <a:schemeClr val="dk1"/>
              </a:solidFill>
              <a:latin typeface="Montserrat"/>
              <a:ea typeface="Montserrat"/>
              <a:cs typeface="Montserrat"/>
              <a:sym typeface="Montserrat"/>
            </a:endParaRPr>
          </a:p>
          <a:p>
            <a:pPr indent="0" lvl="0" marL="0" rtl="0" algn="l">
              <a:lnSpc>
                <a:spcPct val="140000"/>
              </a:lnSpc>
              <a:spcBef>
                <a:spcPts val="1200"/>
              </a:spcBef>
              <a:spcAft>
                <a:spcPts val="0"/>
              </a:spcAft>
              <a:buNone/>
            </a:pPr>
            <a:r>
              <a:t/>
            </a:r>
            <a:endParaRPr sz="931">
              <a:solidFill>
                <a:schemeClr val="dk1"/>
              </a:solidFill>
              <a:latin typeface="Montserrat"/>
              <a:ea typeface="Montserrat"/>
              <a:cs typeface="Montserrat"/>
              <a:sym typeface="Montserrat"/>
            </a:endParaRPr>
          </a:p>
          <a:p>
            <a:pPr indent="0" lvl="0" marL="0" rtl="0" algn="l">
              <a:lnSpc>
                <a:spcPct val="140000"/>
              </a:lnSpc>
              <a:spcBef>
                <a:spcPts val="4200"/>
              </a:spcBef>
              <a:spcAft>
                <a:spcPts val="0"/>
              </a:spcAft>
              <a:buClr>
                <a:schemeClr val="dk1"/>
              </a:buClr>
              <a:buSzPts val="1100"/>
              <a:buFont typeface="Arial"/>
              <a:buNone/>
            </a:pPr>
            <a:r>
              <a:t/>
            </a:r>
            <a:endParaRPr sz="931">
              <a:solidFill>
                <a:schemeClr val="dk1"/>
              </a:solidFill>
              <a:latin typeface="Montserrat"/>
              <a:ea typeface="Montserrat"/>
              <a:cs typeface="Montserrat"/>
              <a:sym typeface="Montserrat"/>
            </a:endParaRPr>
          </a:p>
          <a:p>
            <a:pPr indent="0" lvl="0" marL="0" rtl="0" algn="l">
              <a:spcBef>
                <a:spcPts val="4200"/>
              </a:spcBef>
              <a:spcAft>
                <a:spcPts val="1200"/>
              </a:spcAft>
              <a:buNone/>
            </a:pPr>
            <a:r>
              <a:t/>
            </a:r>
            <a:endParaRPr/>
          </a:p>
        </p:txBody>
      </p:sp>
      <p:sp>
        <p:nvSpPr>
          <p:cNvPr id="81" name="Google Shape;81;p16"/>
          <p:cNvSpPr txBox="1"/>
          <p:nvPr/>
        </p:nvSpPr>
        <p:spPr>
          <a:xfrm>
            <a:off x="304025" y="1617450"/>
            <a:ext cx="7979400" cy="19086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b="1" lang="pl" sz="900">
                <a:solidFill>
                  <a:srgbClr val="CC0000"/>
                </a:solidFill>
                <a:latin typeface="Montserrat"/>
                <a:ea typeface="Montserrat"/>
                <a:cs typeface="Montserrat"/>
                <a:sym typeface="Montserrat"/>
              </a:rPr>
              <a:t>2</a:t>
            </a:r>
            <a:r>
              <a:rPr b="1" lang="pl" sz="900">
                <a:solidFill>
                  <a:srgbClr val="CC0000"/>
                </a:solidFill>
                <a:latin typeface="Montserrat"/>
                <a:ea typeface="Montserrat"/>
                <a:cs typeface="Montserrat"/>
                <a:sym typeface="Montserrat"/>
              </a:rPr>
              <a:t>. Oszczędzaj wodę </a:t>
            </a:r>
            <a:r>
              <a:rPr b="1" lang="pl" sz="900">
                <a:solidFill>
                  <a:schemeClr val="dk1"/>
                </a:solidFill>
                <a:latin typeface="Montserrat"/>
                <a:ea typeface="Montserrat"/>
                <a:cs typeface="Montserrat"/>
                <a:sym typeface="Montserrat"/>
              </a:rPr>
              <a:t>- </a:t>
            </a:r>
            <a:r>
              <a:rPr lang="pl" sz="900">
                <a:solidFill>
                  <a:schemeClr val="dk1"/>
                </a:solidFill>
                <a:latin typeface="Montserrat"/>
                <a:ea typeface="Montserrat"/>
                <a:cs typeface="Montserrat"/>
                <a:sym typeface="Montserrat"/>
              </a:rPr>
              <a:t>Słodka woda jest niezwykle cennym zasobem, którego z roku na rok ubywa. Zdaniem byłego sekretarza generalnego ONZ, Ban Ki-moona do 2030 roku blisko połowa mieszkańców Ziemi może mieć ograniczony dostęp do wody pitnej. Z tego powodu grożą nam masowe migracje ludności i kryzysy humanitarne. Dlatego im szybciej przestawimy się na racjonalne zużycie wody, tym lepiej. Zwróć uwagę, ile wody marnujesz każdego dnia, np. z powodu cieknącego kranu, zbyt długich kąpieli czy nieodpowiedniego zraszania ogródka.</a:t>
            </a:r>
            <a:endParaRPr sz="900">
              <a:solidFill>
                <a:schemeClr val="dk1"/>
              </a:solidFill>
              <a:latin typeface="Montserrat"/>
              <a:ea typeface="Montserrat"/>
              <a:cs typeface="Montserrat"/>
              <a:sym typeface="Montserrat"/>
            </a:endParaRPr>
          </a:p>
          <a:p>
            <a:pPr indent="0" lvl="0" marL="0" rtl="0" algn="l">
              <a:spcBef>
                <a:spcPts val="4200"/>
              </a:spcBef>
              <a:spcAft>
                <a:spcPts val="0"/>
              </a:spcAft>
              <a:buNone/>
            </a:pPr>
            <a:r>
              <a:t/>
            </a:r>
            <a:endParaRPr/>
          </a:p>
        </p:txBody>
      </p:sp>
      <p:sp>
        <p:nvSpPr>
          <p:cNvPr id="82" name="Google Shape;82;p16"/>
          <p:cNvSpPr txBox="1"/>
          <p:nvPr/>
        </p:nvSpPr>
        <p:spPr>
          <a:xfrm>
            <a:off x="304025" y="1934550"/>
            <a:ext cx="7600200" cy="26412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Clr>
                <a:schemeClr val="dk1"/>
              </a:buClr>
              <a:buSzPts val="1100"/>
              <a:buFont typeface="Arial"/>
              <a:buNone/>
            </a:pPr>
            <a:r>
              <a:t/>
            </a:r>
            <a:endParaRPr b="1" sz="900">
              <a:solidFill>
                <a:schemeClr val="dk1"/>
              </a:solidFill>
              <a:highlight>
                <a:srgbClr val="FFFFFF"/>
              </a:highlight>
              <a:latin typeface="Montserrat"/>
              <a:ea typeface="Montserrat"/>
              <a:cs typeface="Montserrat"/>
              <a:sym typeface="Montserrat"/>
            </a:endParaRPr>
          </a:p>
          <a:p>
            <a:pPr indent="0" lvl="0" marL="0" rtl="0" algn="l">
              <a:lnSpc>
                <a:spcPct val="140000"/>
              </a:lnSpc>
              <a:spcBef>
                <a:spcPts val="4200"/>
              </a:spcBef>
              <a:spcAft>
                <a:spcPts val="0"/>
              </a:spcAft>
              <a:buClr>
                <a:schemeClr val="dk1"/>
              </a:buClr>
              <a:buSzPts val="1100"/>
              <a:buFont typeface="Arial"/>
              <a:buNone/>
            </a:pPr>
            <a:r>
              <a:rPr b="1" lang="pl" sz="900">
                <a:solidFill>
                  <a:srgbClr val="CC0000"/>
                </a:solidFill>
                <a:latin typeface="Montserrat"/>
                <a:ea typeface="Montserrat"/>
                <a:cs typeface="Montserrat"/>
                <a:sym typeface="Montserrat"/>
              </a:rPr>
              <a:t>3. Zmień samochód na rower</a:t>
            </a:r>
            <a:r>
              <a:rPr lang="pl" sz="900">
                <a:solidFill>
                  <a:srgbClr val="CC0000"/>
                </a:solidFill>
                <a:latin typeface="Montserrat"/>
                <a:ea typeface="Montserrat"/>
                <a:cs typeface="Montserrat"/>
                <a:sym typeface="Montserrat"/>
              </a:rPr>
              <a:t> </a:t>
            </a:r>
            <a:r>
              <a:rPr lang="pl" sz="900">
                <a:solidFill>
                  <a:schemeClr val="dk1"/>
                </a:solidFill>
                <a:latin typeface="Montserrat"/>
                <a:ea typeface="Montserrat"/>
                <a:cs typeface="Montserrat"/>
                <a:sym typeface="Montserrat"/>
              </a:rPr>
              <a:t>- Spaliny samochodowe są jednym z głównych źródeł zanieczyszczeń powietrza w miastach*. Toksyczne substancje uwalniane w wyniku spalania paliw czy ścierania opon i </a:t>
            </a:r>
            <a:r>
              <a:rPr i="1" lang="pl" sz="900">
                <a:solidFill>
                  <a:schemeClr val="dk1"/>
                </a:solidFill>
                <a:latin typeface="Montserrat"/>
                <a:ea typeface="Montserrat"/>
                <a:cs typeface="Montserrat"/>
                <a:sym typeface="Montserrat"/>
              </a:rPr>
              <a:t>klocków hamulcowych</a:t>
            </a:r>
            <a:r>
              <a:rPr lang="pl" sz="900">
                <a:solidFill>
                  <a:schemeClr val="dk1"/>
                </a:solidFill>
                <a:latin typeface="Montserrat"/>
                <a:ea typeface="Montserrat"/>
                <a:cs typeface="Montserrat"/>
                <a:sym typeface="Montserrat"/>
              </a:rPr>
              <a:t> zatruwają środowisko i szkodzą organizmom żywym. Dlatego, kiedy tylko zrobi się cieplej, przesiądź się z samochodu na rower.</a:t>
            </a:r>
            <a:r>
              <a:rPr i="1" lang="pl" sz="900">
                <a:solidFill>
                  <a:schemeClr val="dk1"/>
                </a:solidFill>
                <a:latin typeface="Montserrat"/>
                <a:ea typeface="Montserrat"/>
                <a:cs typeface="Montserrat"/>
                <a:sym typeface="Montserrat"/>
              </a:rPr>
              <a:t> Europejska Federacja Cyklistów (ECF) wyliczyła, że jazda rowerem jest 13 razy mniej szkodliwa dla środowiska naturalnego od jazdy samochodem osobowym.</a:t>
            </a:r>
            <a:endParaRPr i="1" sz="900">
              <a:solidFill>
                <a:schemeClr val="dk1"/>
              </a:solidFill>
              <a:latin typeface="Montserrat"/>
              <a:ea typeface="Montserrat"/>
              <a:cs typeface="Montserrat"/>
              <a:sym typeface="Montserrat"/>
            </a:endParaRPr>
          </a:p>
          <a:p>
            <a:pPr indent="0" lvl="0" marL="0" rtl="0" algn="l">
              <a:spcBef>
                <a:spcPts val="4200"/>
              </a:spcBef>
              <a:spcAft>
                <a:spcPts val="0"/>
              </a:spcAft>
              <a:buNone/>
            </a:pPr>
            <a:r>
              <a:t/>
            </a:r>
            <a:endParaRPr/>
          </a:p>
        </p:txBody>
      </p:sp>
      <p:pic>
        <p:nvPicPr>
          <p:cNvPr id="83" name="Google Shape;83;p16"/>
          <p:cNvPicPr preferRelativeResize="0"/>
          <p:nvPr/>
        </p:nvPicPr>
        <p:blipFill rotWithShape="1">
          <a:blip r:embed="rId3">
            <a:alphaModFix/>
          </a:blip>
          <a:srcRect b="0" l="980" r="0" t="0"/>
          <a:stretch/>
        </p:blipFill>
        <p:spPr>
          <a:xfrm>
            <a:off x="0" y="3608600"/>
            <a:ext cx="9143997" cy="1665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87" name="Shape 87"/>
        <p:cNvGrpSpPr/>
        <p:nvPr/>
      </p:nvGrpSpPr>
      <p:grpSpPr>
        <a:xfrm>
          <a:off x="0" y="0"/>
          <a:ext cx="0" cy="0"/>
          <a:chOff x="0" y="0"/>
          <a:chExt cx="0" cy="0"/>
        </a:xfrm>
      </p:grpSpPr>
      <p:sp>
        <p:nvSpPr>
          <p:cNvPr id="88" name="Google Shape;88;p17"/>
          <p:cNvSpPr txBox="1"/>
          <p:nvPr>
            <p:ph type="title"/>
          </p:nvPr>
        </p:nvSpPr>
        <p:spPr>
          <a:xfrm>
            <a:off x="1977600" y="2091113"/>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pl" sz="2620">
                <a:latin typeface="Comic Sans MS"/>
                <a:ea typeface="Comic Sans MS"/>
                <a:cs typeface="Comic Sans MS"/>
                <a:sym typeface="Comic Sans MS"/>
              </a:rPr>
              <a:t>Żyjmy na zdrowej planecie! :)</a:t>
            </a:r>
            <a:endParaRPr sz="2620">
              <a:latin typeface="Comic Sans MS"/>
              <a:ea typeface="Comic Sans MS"/>
              <a:cs typeface="Comic Sans MS"/>
              <a:sym typeface="Comic Sans MS"/>
            </a:endParaRPr>
          </a:p>
        </p:txBody>
      </p:sp>
      <p:sp>
        <p:nvSpPr>
          <p:cNvPr id="89" name="Google Shape;89;p17"/>
          <p:cNvSpPr txBox="1"/>
          <p:nvPr/>
        </p:nvSpPr>
        <p:spPr>
          <a:xfrm>
            <a:off x="3078425" y="2716750"/>
            <a:ext cx="2671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l" sz="1100">
                <a:latin typeface="Comic Sans MS"/>
                <a:ea typeface="Comic Sans MS"/>
                <a:cs typeface="Comic Sans MS"/>
                <a:sym typeface="Comic Sans MS"/>
              </a:rPr>
              <a:t>Prezentacje wykonała Paula Kania 8b</a:t>
            </a:r>
            <a:endParaRPr sz="1100">
              <a:latin typeface="Comic Sans MS"/>
              <a:ea typeface="Comic Sans MS"/>
              <a:cs typeface="Comic Sans MS"/>
              <a:sym typeface="Comic Sans MS"/>
            </a:endParaRPr>
          </a:p>
        </p:txBody>
      </p:sp>
      <p:pic>
        <p:nvPicPr>
          <p:cNvPr id="90" name="Google Shape;90;p17"/>
          <p:cNvPicPr preferRelativeResize="0"/>
          <p:nvPr/>
        </p:nvPicPr>
        <p:blipFill>
          <a:blip r:embed="rId3">
            <a:alphaModFix/>
          </a:blip>
          <a:stretch>
            <a:fillRect/>
          </a:stretch>
        </p:blipFill>
        <p:spPr>
          <a:xfrm>
            <a:off x="1077200" y="2406475"/>
            <a:ext cx="762050" cy="784325"/>
          </a:xfrm>
          <a:prstGeom prst="rect">
            <a:avLst/>
          </a:prstGeom>
          <a:noFill/>
          <a:ln>
            <a:noFill/>
          </a:ln>
        </p:spPr>
      </p:pic>
      <p:pic>
        <p:nvPicPr>
          <p:cNvPr id="91" name="Google Shape;91;p17"/>
          <p:cNvPicPr preferRelativeResize="0"/>
          <p:nvPr/>
        </p:nvPicPr>
        <p:blipFill>
          <a:blip r:embed="rId3">
            <a:alphaModFix/>
          </a:blip>
          <a:stretch>
            <a:fillRect/>
          </a:stretch>
        </p:blipFill>
        <p:spPr>
          <a:xfrm>
            <a:off x="1977600" y="2905550"/>
            <a:ext cx="418876" cy="431124"/>
          </a:xfrm>
          <a:prstGeom prst="rect">
            <a:avLst/>
          </a:prstGeom>
          <a:noFill/>
          <a:ln>
            <a:noFill/>
          </a:ln>
        </p:spPr>
      </p:pic>
      <p:pic>
        <p:nvPicPr>
          <p:cNvPr id="92" name="Google Shape;92;p17"/>
          <p:cNvPicPr preferRelativeResize="0"/>
          <p:nvPr/>
        </p:nvPicPr>
        <p:blipFill>
          <a:blip r:embed="rId3">
            <a:alphaModFix/>
          </a:blip>
          <a:stretch>
            <a:fillRect/>
          </a:stretch>
        </p:blipFill>
        <p:spPr>
          <a:xfrm>
            <a:off x="6256650" y="1253850"/>
            <a:ext cx="762050" cy="784325"/>
          </a:xfrm>
          <a:prstGeom prst="rect">
            <a:avLst/>
          </a:prstGeom>
          <a:noFill/>
          <a:ln>
            <a:noFill/>
          </a:ln>
        </p:spPr>
      </p:pic>
      <p:pic>
        <p:nvPicPr>
          <p:cNvPr id="93" name="Google Shape;93;p17"/>
          <p:cNvPicPr preferRelativeResize="0"/>
          <p:nvPr/>
        </p:nvPicPr>
        <p:blipFill>
          <a:blip r:embed="rId3">
            <a:alphaModFix/>
          </a:blip>
          <a:stretch>
            <a:fillRect/>
          </a:stretch>
        </p:blipFill>
        <p:spPr>
          <a:xfrm>
            <a:off x="6897225" y="2038175"/>
            <a:ext cx="418876" cy="43111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